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7" r:id="rId3"/>
    <p:sldId id="288" r:id="rId4"/>
    <p:sldId id="289" r:id="rId5"/>
    <p:sldId id="267" r:id="rId6"/>
    <p:sldId id="268" r:id="rId7"/>
    <p:sldId id="269" r:id="rId8"/>
    <p:sldId id="271" r:id="rId9"/>
    <p:sldId id="270" r:id="rId10"/>
    <p:sldId id="260" r:id="rId11"/>
    <p:sldId id="272" r:id="rId12"/>
    <p:sldId id="291" r:id="rId13"/>
    <p:sldId id="273" r:id="rId14"/>
    <p:sldId id="285" r:id="rId15"/>
    <p:sldId id="286" r:id="rId16"/>
    <p:sldId id="261" r:id="rId17"/>
    <p:sldId id="284" r:id="rId18"/>
    <p:sldId id="290" r:id="rId19"/>
    <p:sldId id="275" r:id="rId20"/>
    <p:sldId id="262" r:id="rId21"/>
    <p:sldId id="282" r:id="rId22"/>
    <p:sldId id="280" r:id="rId23"/>
    <p:sldId id="276" r:id="rId24"/>
    <p:sldId id="258" r:id="rId25"/>
    <p:sldId id="279" r:id="rId26"/>
    <p:sldId id="283" r:id="rId27"/>
    <p:sldId id="277" r:id="rId28"/>
    <p:sldId id="278" r:id="rId29"/>
    <p:sldId id="28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90" y="5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28-499D-9F79-EE544705C4D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28-499D-9F79-EE544705C4D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28-499D-9F79-EE544705C4D1}"/>
            </c:ext>
          </c:extLst>
        </c:ser>
        <c:dLbls>
          <c:showLegendKey val="0"/>
          <c:showVal val="0"/>
          <c:showCatName val="0"/>
          <c:showSerName val="0"/>
          <c:showPercent val="0"/>
          <c:showBubbleSize val="0"/>
        </c:dLbls>
        <c:gapWidth val="150"/>
        <c:shape val="box"/>
        <c:axId val="77203328"/>
        <c:axId val="77204864"/>
        <c:axId val="31526912"/>
      </c:bar3DChart>
      <c:catAx>
        <c:axId val="77203328"/>
        <c:scaling>
          <c:orientation val="minMax"/>
        </c:scaling>
        <c:delete val="0"/>
        <c:axPos val="b"/>
        <c:numFmt formatCode="General" sourceLinked="1"/>
        <c:majorTickMark val="out"/>
        <c:minorTickMark val="none"/>
        <c:tickLblPos val="nextTo"/>
        <c:crossAx val="77204864"/>
        <c:crosses val="autoZero"/>
        <c:auto val="1"/>
        <c:lblAlgn val="ctr"/>
        <c:lblOffset val="100"/>
        <c:noMultiLvlLbl val="0"/>
      </c:catAx>
      <c:valAx>
        <c:axId val="77204864"/>
        <c:scaling>
          <c:orientation val="minMax"/>
        </c:scaling>
        <c:delete val="0"/>
        <c:axPos val="l"/>
        <c:majorGridlines/>
        <c:numFmt formatCode="General" sourceLinked="1"/>
        <c:majorTickMark val="out"/>
        <c:minorTickMark val="none"/>
        <c:tickLblPos val="nextTo"/>
        <c:crossAx val="77203328"/>
        <c:crosses val="autoZero"/>
        <c:crossBetween val="between"/>
      </c:valAx>
      <c:serAx>
        <c:axId val="31526912"/>
        <c:scaling>
          <c:orientation val="minMax"/>
        </c:scaling>
        <c:delete val="0"/>
        <c:axPos val="b"/>
        <c:majorTickMark val="out"/>
        <c:minorTickMark val="none"/>
        <c:tickLblPos val="nextTo"/>
        <c:crossAx val="7720486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ABDA3-BDCD-444C-8C7E-3896073835F1}" type="datetimeFigureOut">
              <a:rPr lang="en-US" smtClean="0"/>
              <a:t>11/26/2018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E584D-9169-4667-988A-FBE52D834626}" type="slidenum">
              <a:rPr lang="en-US" smtClean="0"/>
              <a:t>‹#›</a:t>
            </a:fld>
            <a:endParaRPr lang="en-US" dirty="0"/>
          </a:p>
        </p:txBody>
      </p:sp>
    </p:spTree>
    <p:extLst>
      <p:ext uri="{BB962C8B-B14F-4D97-AF65-F5344CB8AC3E}">
        <p14:creationId xmlns:p14="http://schemas.microsoft.com/office/powerpoint/2010/main" val="193191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a:t>
            </a:fld>
            <a:endParaRPr lang="en-US" dirty="0"/>
          </a:p>
        </p:txBody>
      </p:sp>
    </p:spTree>
    <p:extLst>
      <p:ext uri="{BB962C8B-B14F-4D97-AF65-F5344CB8AC3E}">
        <p14:creationId xmlns:p14="http://schemas.microsoft.com/office/powerpoint/2010/main" val="326797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10</a:t>
            </a:fld>
            <a:endParaRPr lang="en-US" dirty="0"/>
          </a:p>
        </p:txBody>
      </p:sp>
    </p:spTree>
    <p:extLst>
      <p:ext uri="{BB962C8B-B14F-4D97-AF65-F5344CB8AC3E}">
        <p14:creationId xmlns:p14="http://schemas.microsoft.com/office/powerpoint/2010/main" val="1890329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11</a:t>
            </a:fld>
            <a:endParaRPr lang="en-US" dirty="0"/>
          </a:p>
        </p:txBody>
      </p:sp>
    </p:spTree>
    <p:extLst>
      <p:ext uri="{BB962C8B-B14F-4D97-AF65-F5344CB8AC3E}">
        <p14:creationId xmlns:p14="http://schemas.microsoft.com/office/powerpoint/2010/main" val="218300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12</a:t>
            </a:fld>
            <a:endParaRPr lang="en-US" dirty="0"/>
          </a:p>
        </p:txBody>
      </p:sp>
    </p:spTree>
    <p:extLst>
      <p:ext uri="{BB962C8B-B14F-4D97-AF65-F5344CB8AC3E}">
        <p14:creationId xmlns:p14="http://schemas.microsoft.com/office/powerpoint/2010/main" val="395431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13</a:t>
            </a:fld>
            <a:endParaRPr lang="en-US" dirty="0"/>
          </a:p>
        </p:txBody>
      </p:sp>
    </p:spTree>
    <p:extLst>
      <p:ext uri="{BB962C8B-B14F-4D97-AF65-F5344CB8AC3E}">
        <p14:creationId xmlns:p14="http://schemas.microsoft.com/office/powerpoint/2010/main" val="205095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14</a:t>
            </a:fld>
            <a:endParaRPr lang="en-US" dirty="0"/>
          </a:p>
        </p:txBody>
      </p:sp>
    </p:spTree>
    <p:extLst>
      <p:ext uri="{BB962C8B-B14F-4D97-AF65-F5344CB8AC3E}">
        <p14:creationId xmlns:p14="http://schemas.microsoft.com/office/powerpoint/2010/main" val="374809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15</a:t>
            </a:fld>
            <a:endParaRPr lang="en-US" dirty="0"/>
          </a:p>
        </p:txBody>
      </p:sp>
    </p:spTree>
    <p:extLst>
      <p:ext uri="{BB962C8B-B14F-4D97-AF65-F5344CB8AC3E}">
        <p14:creationId xmlns:p14="http://schemas.microsoft.com/office/powerpoint/2010/main" val="354359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16</a:t>
            </a:fld>
            <a:endParaRPr lang="en-US" dirty="0"/>
          </a:p>
        </p:txBody>
      </p:sp>
    </p:spTree>
    <p:extLst>
      <p:ext uri="{BB962C8B-B14F-4D97-AF65-F5344CB8AC3E}">
        <p14:creationId xmlns:p14="http://schemas.microsoft.com/office/powerpoint/2010/main" val="347227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17</a:t>
            </a:fld>
            <a:endParaRPr lang="en-US" dirty="0"/>
          </a:p>
        </p:txBody>
      </p:sp>
    </p:spTree>
    <p:extLst>
      <p:ext uri="{BB962C8B-B14F-4D97-AF65-F5344CB8AC3E}">
        <p14:creationId xmlns:p14="http://schemas.microsoft.com/office/powerpoint/2010/main" val="18762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18</a:t>
            </a:fld>
            <a:endParaRPr lang="en-US" dirty="0"/>
          </a:p>
        </p:txBody>
      </p:sp>
    </p:spTree>
    <p:extLst>
      <p:ext uri="{BB962C8B-B14F-4D97-AF65-F5344CB8AC3E}">
        <p14:creationId xmlns:p14="http://schemas.microsoft.com/office/powerpoint/2010/main" val="417710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19</a:t>
            </a:fld>
            <a:endParaRPr lang="en-US" dirty="0"/>
          </a:p>
        </p:txBody>
      </p:sp>
    </p:spTree>
    <p:extLst>
      <p:ext uri="{BB962C8B-B14F-4D97-AF65-F5344CB8AC3E}">
        <p14:creationId xmlns:p14="http://schemas.microsoft.com/office/powerpoint/2010/main" val="321301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NEVER ON SLIDE:</a:t>
            </a:r>
          </a:p>
          <a:p>
            <a:endParaRPr lang="en-US" b="1" u="sng" dirty="0" smtClean="0"/>
          </a:p>
          <a:p>
            <a:r>
              <a:rPr lang="en-US" b="1" u="none" dirty="0" smtClean="0"/>
              <a:t>Seplasiarii = “shadowy” predecessors of pharmacists</a:t>
            </a:r>
          </a:p>
          <a:p>
            <a:endParaRPr lang="en-US" b="1" u="none" dirty="0" smtClean="0"/>
          </a:p>
          <a:p>
            <a:r>
              <a:rPr lang="en-US" b="1" u="none" dirty="0" smtClean="0"/>
              <a:t>During middle ages up to the 17</a:t>
            </a:r>
            <a:r>
              <a:rPr lang="en-US" b="1" u="none" baseline="30000" dirty="0" smtClean="0"/>
              <a:t>th</a:t>
            </a:r>
            <a:r>
              <a:rPr lang="en-US" b="1" u="none" dirty="0" smtClean="0"/>
              <a:t> C., the guilds were integral to the city republics’ governance (unlike other European areas).  Note: there is no unified Italy at that time.</a:t>
            </a:r>
          </a:p>
          <a:p>
            <a:endParaRPr lang="en-US" b="1" u="none" dirty="0" smtClean="0"/>
          </a:p>
        </p:txBody>
      </p:sp>
      <p:sp>
        <p:nvSpPr>
          <p:cNvPr id="4" name="Slide Number Placeholder 3"/>
          <p:cNvSpPr>
            <a:spLocks noGrp="1"/>
          </p:cNvSpPr>
          <p:nvPr>
            <p:ph type="sldNum" sz="quarter" idx="10"/>
          </p:nvPr>
        </p:nvSpPr>
        <p:spPr/>
        <p:txBody>
          <a:bodyPr/>
          <a:lstStyle/>
          <a:p>
            <a:fld id="{DD25DB10-A00E-4090-A75C-AC80953F2A62}" type="slidenum">
              <a:rPr lang="en-US" smtClean="0"/>
              <a:t>2</a:t>
            </a:fld>
            <a:endParaRPr lang="en-US" dirty="0"/>
          </a:p>
        </p:txBody>
      </p:sp>
    </p:spTree>
    <p:extLst>
      <p:ext uri="{BB962C8B-B14F-4D97-AF65-F5344CB8AC3E}">
        <p14:creationId xmlns:p14="http://schemas.microsoft.com/office/powerpoint/2010/main" val="425209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20</a:t>
            </a:fld>
            <a:endParaRPr lang="en-US" dirty="0"/>
          </a:p>
        </p:txBody>
      </p:sp>
    </p:spTree>
    <p:extLst>
      <p:ext uri="{BB962C8B-B14F-4D97-AF65-F5344CB8AC3E}">
        <p14:creationId xmlns:p14="http://schemas.microsoft.com/office/powerpoint/2010/main" val="366707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21</a:t>
            </a:fld>
            <a:endParaRPr lang="en-US" dirty="0"/>
          </a:p>
        </p:txBody>
      </p:sp>
    </p:spTree>
    <p:extLst>
      <p:ext uri="{BB962C8B-B14F-4D97-AF65-F5344CB8AC3E}">
        <p14:creationId xmlns:p14="http://schemas.microsoft.com/office/powerpoint/2010/main" val="309164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22</a:t>
            </a:fld>
            <a:endParaRPr lang="en-US" dirty="0"/>
          </a:p>
        </p:txBody>
      </p:sp>
    </p:spTree>
    <p:extLst>
      <p:ext uri="{BB962C8B-B14F-4D97-AF65-F5344CB8AC3E}">
        <p14:creationId xmlns:p14="http://schemas.microsoft.com/office/powerpoint/2010/main" val="947398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23</a:t>
            </a:fld>
            <a:endParaRPr lang="en-US" dirty="0"/>
          </a:p>
        </p:txBody>
      </p:sp>
    </p:spTree>
    <p:extLst>
      <p:ext uri="{BB962C8B-B14F-4D97-AF65-F5344CB8AC3E}">
        <p14:creationId xmlns:p14="http://schemas.microsoft.com/office/powerpoint/2010/main" val="2228128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24</a:t>
            </a:fld>
            <a:endParaRPr lang="en-US" dirty="0"/>
          </a:p>
        </p:txBody>
      </p:sp>
    </p:spTree>
    <p:extLst>
      <p:ext uri="{BB962C8B-B14F-4D97-AF65-F5344CB8AC3E}">
        <p14:creationId xmlns:p14="http://schemas.microsoft.com/office/powerpoint/2010/main" val="218355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25</a:t>
            </a:fld>
            <a:endParaRPr lang="en-US" dirty="0"/>
          </a:p>
        </p:txBody>
      </p:sp>
    </p:spTree>
    <p:extLst>
      <p:ext uri="{BB962C8B-B14F-4D97-AF65-F5344CB8AC3E}">
        <p14:creationId xmlns:p14="http://schemas.microsoft.com/office/powerpoint/2010/main" val="3509979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26</a:t>
            </a:fld>
            <a:endParaRPr lang="en-US" dirty="0"/>
          </a:p>
        </p:txBody>
      </p:sp>
    </p:spTree>
    <p:extLst>
      <p:ext uri="{BB962C8B-B14F-4D97-AF65-F5344CB8AC3E}">
        <p14:creationId xmlns:p14="http://schemas.microsoft.com/office/powerpoint/2010/main" val="2466559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27</a:t>
            </a:fld>
            <a:endParaRPr lang="en-US" dirty="0"/>
          </a:p>
        </p:txBody>
      </p:sp>
    </p:spTree>
    <p:extLst>
      <p:ext uri="{BB962C8B-B14F-4D97-AF65-F5344CB8AC3E}">
        <p14:creationId xmlns:p14="http://schemas.microsoft.com/office/powerpoint/2010/main" val="3017815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28</a:t>
            </a:fld>
            <a:endParaRPr lang="en-US" dirty="0"/>
          </a:p>
        </p:txBody>
      </p:sp>
    </p:spTree>
    <p:extLst>
      <p:ext uri="{BB962C8B-B14F-4D97-AF65-F5344CB8AC3E}">
        <p14:creationId xmlns:p14="http://schemas.microsoft.com/office/powerpoint/2010/main" val="1684798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29</a:t>
            </a:fld>
            <a:endParaRPr lang="en-US" dirty="0"/>
          </a:p>
        </p:txBody>
      </p:sp>
    </p:spTree>
    <p:extLst>
      <p:ext uri="{BB962C8B-B14F-4D97-AF65-F5344CB8AC3E}">
        <p14:creationId xmlns:p14="http://schemas.microsoft.com/office/powerpoint/2010/main" val="326739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endParaRPr lang="en-US" b="1" u="none" dirty="0" smtClean="0"/>
          </a:p>
          <a:p>
            <a:r>
              <a:rPr lang="en-US" b="1" u="none" dirty="0" smtClean="0"/>
              <a:t>1. Care of poor and/or sick members.</a:t>
            </a:r>
          </a:p>
          <a:p>
            <a:r>
              <a:rPr lang="en-US" b="1" u="none" dirty="0" smtClean="0"/>
              <a:t>2. Introduction and job location of all who passed entrance exams.</a:t>
            </a:r>
          </a:p>
          <a:p>
            <a:r>
              <a:rPr lang="en-US" b="1" u="none" dirty="0" smtClean="0"/>
              <a:t>3. Regulation of distance bet. pharmacies.</a:t>
            </a:r>
          </a:p>
          <a:p>
            <a:r>
              <a:rPr lang="en-US" b="1" u="none" dirty="0" smtClean="0"/>
              <a:t>4. Regulation of remedy prices.</a:t>
            </a:r>
          </a:p>
          <a:p>
            <a:r>
              <a:rPr lang="en-US" b="1" u="none" dirty="0" smtClean="0"/>
              <a:t>5. Collection of taxes.</a:t>
            </a:r>
          </a:p>
          <a:p>
            <a:r>
              <a:rPr lang="en-US" b="1" u="none" dirty="0" smtClean="0"/>
              <a:t>6. Supervision of remedy producers and retailers.</a:t>
            </a:r>
          </a:p>
          <a:p>
            <a:endParaRPr lang="en-US" b="1" u="none" dirty="0"/>
          </a:p>
        </p:txBody>
      </p:sp>
      <p:sp>
        <p:nvSpPr>
          <p:cNvPr id="4" name="Slide Number Placeholder 3"/>
          <p:cNvSpPr>
            <a:spLocks noGrp="1"/>
          </p:cNvSpPr>
          <p:nvPr>
            <p:ph type="sldNum" sz="quarter" idx="10"/>
          </p:nvPr>
        </p:nvSpPr>
        <p:spPr/>
        <p:txBody>
          <a:bodyPr/>
          <a:lstStyle/>
          <a:p>
            <a:fld id="{DD25DB10-A00E-4090-A75C-AC80953F2A62}" type="slidenum">
              <a:rPr lang="en-US" smtClean="0"/>
              <a:t>3</a:t>
            </a:fld>
            <a:endParaRPr lang="en-US" dirty="0"/>
          </a:p>
        </p:txBody>
      </p:sp>
    </p:spTree>
    <p:extLst>
      <p:ext uri="{BB962C8B-B14F-4D97-AF65-F5344CB8AC3E}">
        <p14:creationId xmlns:p14="http://schemas.microsoft.com/office/powerpoint/2010/main" val="109495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4</a:t>
            </a:fld>
            <a:endParaRPr lang="en-US" dirty="0"/>
          </a:p>
        </p:txBody>
      </p:sp>
    </p:spTree>
    <p:extLst>
      <p:ext uri="{BB962C8B-B14F-4D97-AF65-F5344CB8AC3E}">
        <p14:creationId xmlns:p14="http://schemas.microsoft.com/office/powerpoint/2010/main" val="217998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5</a:t>
            </a:fld>
            <a:endParaRPr lang="en-US" dirty="0"/>
          </a:p>
        </p:txBody>
      </p:sp>
    </p:spTree>
    <p:extLst>
      <p:ext uri="{BB962C8B-B14F-4D97-AF65-F5344CB8AC3E}">
        <p14:creationId xmlns:p14="http://schemas.microsoft.com/office/powerpoint/2010/main" val="206391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6</a:t>
            </a:fld>
            <a:endParaRPr lang="en-US" dirty="0"/>
          </a:p>
        </p:txBody>
      </p:sp>
    </p:spTree>
    <p:extLst>
      <p:ext uri="{BB962C8B-B14F-4D97-AF65-F5344CB8AC3E}">
        <p14:creationId xmlns:p14="http://schemas.microsoft.com/office/powerpoint/2010/main" val="180985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7</a:t>
            </a:fld>
            <a:endParaRPr lang="en-US" dirty="0"/>
          </a:p>
        </p:txBody>
      </p:sp>
    </p:spTree>
    <p:extLst>
      <p:ext uri="{BB962C8B-B14F-4D97-AF65-F5344CB8AC3E}">
        <p14:creationId xmlns:p14="http://schemas.microsoft.com/office/powerpoint/2010/main" val="68090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8</a:t>
            </a:fld>
            <a:endParaRPr lang="en-US" dirty="0"/>
          </a:p>
        </p:txBody>
      </p:sp>
    </p:spTree>
    <p:extLst>
      <p:ext uri="{BB962C8B-B14F-4D97-AF65-F5344CB8AC3E}">
        <p14:creationId xmlns:p14="http://schemas.microsoft.com/office/powerpoint/2010/main" val="153582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E584D-9169-4667-988A-FBE52D834626}" type="slidenum">
              <a:rPr lang="en-US" smtClean="0"/>
              <a:t>9</a:t>
            </a:fld>
            <a:endParaRPr lang="en-US" dirty="0"/>
          </a:p>
        </p:txBody>
      </p:sp>
    </p:spTree>
    <p:extLst>
      <p:ext uri="{BB962C8B-B14F-4D97-AF65-F5344CB8AC3E}">
        <p14:creationId xmlns:p14="http://schemas.microsoft.com/office/powerpoint/2010/main" val="3300886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12192000" cy="989044"/>
          </a:xfrm>
        </p:spPr>
        <p:txBody>
          <a:bodyPr anchor="b"/>
          <a:lstStyle>
            <a:lvl1pPr algn="ctr">
              <a:defRPr sz="6000"/>
            </a:lvl1pPr>
          </a:lstStyle>
          <a:p>
            <a:r>
              <a:rPr lang="en-US" b="0" dirty="0" smtClean="0">
                <a:solidFill>
                  <a:srgbClr val="000000"/>
                </a:solidFill>
                <a:latin typeface="Copperplate Gothic Bold" panose="020E0705020206020404" pitchFamily="34" charset="0"/>
              </a:rPr>
              <a:t>History of Pharmacy SIG</a:t>
            </a:r>
            <a:endParaRPr lang="en-US" dirty="0"/>
          </a:p>
        </p:txBody>
      </p:sp>
      <p:sp>
        <p:nvSpPr>
          <p:cNvPr id="3" name="Subtitle 2"/>
          <p:cNvSpPr>
            <a:spLocks noGrp="1"/>
          </p:cNvSpPr>
          <p:nvPr>
            <p:ph type="subTitle" idx="1"/>
          </p:nvPr>
        </p:nvSpPr>
        <p:spPr>
          <a:xfrm>
            <a:off x="7548465" y="1055798"/>
            <a:ext cx="4643534" cy="26577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0" y="6089837"/>
            <a:ext cx="4273420" cy="768163"/>
          </a:xfrm>
          <a:prstGeom prst="rect">
            <a:avLst/>
          </a:prstGeom>
        </p:spPr>
      </p:pic>
    </p:spTree>
    <p:extLst>
      <p:ext uri="{BB962C8B-B14F-4D97-AF65-F5344CB8AC3E}">
        <p14:creationId xmlns:p14="http://schemas.microsoft.com/office/powerpoint/2010/main" val="250273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6000"/>
            <a:lum/>
          </a:blip>
          <a:srcRect/>
          <a:stretch>
            <a:fillRect t="-24000" r="-1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421" y="131860"/>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121299" y="1530220"/>
            <a:ext cx="11961844" cy="5159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2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0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4"/>
            <a:ext cx="5181600" cy="4883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8830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1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397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20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p9uAs8naAhWFiVQKHUp0AEQQjRx6BAgAEAU&amp;url=http://www.ashpmedia.org/photo_collection_slider/presidents.html?iframe=true&amp;width=500&amp;height=600&amp;psig=AOvVaw0Z1ydqvj_lOdex4yqh-FfY&amp;ust=152433243136343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989045"/>
            <a:ext cx="4643534" cy="2522093"/>
          </a:xfrm>
        </p:spPr>
        <p:txBody>
          <a:bodyPr/>
          <a:lstStyle/>
          <a:p>
            <a:r>
              <a:rPr lang="en-US" b="1" dirty="0"/>
              <a:t>Teaching History of </a:t>
            </a:r>
            <a:r>
              <a:rPr lang="en-US" b="1" dirty="0" smtClean="0"/>
              <a:t>Pharmacy According to the AIHP Guidelines: </a:t>
            </a:r>
          </a:p>
          <a:p>
            <a:r>
              <a:rPr lang="en-US" b="1" dirty="0" smtClean="0"/>
              <a:t>F. Pharmacy Associations </a:t>
            </a:r>
            <a:endParaRPr lang="en-US" b="1" dirty="0"/>
          </a:p>
        </p:txBody>
      </p:sp>
      <p:sp>
        <p:nvSpPr>
          <p:cNvPr id="5" name="TextBox 4"/>
          <p:cNvSpPr txBox="1"/>
          <p:nvPr/>
        </p:nvSpPr>
        <p:spPr>
          <a:xfrm>
            <a:off x="7056583" y="1011464"/>
            <a:ext cx="5135418" cy="5262979"/>
          </a:xfrm>
          <a:prstGeom prst="rect">
            <a:avLst/>
          </a:prstGeom>
          <a:noFill/>
        </p:spPr>
        <p:txBody>
          <a:bodyPr wrap="square" rtlCol="0">
            <a:spAutoFit/>
          </a:bodyPr>
          <a:lstStyle/>
          <a:p>
            <a:pPr algn="ctr"/>
            <a:r>
              <a:rPr lang="en-US" sz="2400" b="1" dirty="0" smtClean="0"/>
              <a:t>Created by</a:t>
            </a:r>
            <a:r>
              <a:rPr lang="en-US" sz="2400" b="1" dirty="0"/>
              <a:t>: James Colbert, </a:t>
            </a:r>
          </a:p>
          <a:p>
            <a:pPr algn="ctr"/>
            <a:r>
              <a:rPr lang="en-US" sz="2400" b="1" dirty="0"/>
              <a:t>PharmD</a:t>
            </a:r>
          </a:p>
          <a:p>
            <a:pPr algn="ctr"/>
            <a:r>
              <a:rPr lang="en-US" sz="2400" b="1" dirty="0"/>
              <a:t>UC San Diego, Skaggs School of Pharmacy and Pharmaceutical Sciences</a:t>
            </a:r>
          </a:p>
          <a:p>
            <a:pPr algn="ctr"/>
            <a:r>
              <a:rPr lang="en-US" sz="2400" b="1" dirty="0" smtClean="0"/>
              <a:t>Reviewed by</a:t>
            </a:r>
            <a:r>
              <a:rPr lang="en-US" sz="2400" b="1" dirty="0"/>
              <a:t>: Susan Miller, </a:t>
            </a:r>
          </a:p>
          <a:p>
            <a:pPr algn="ctr"/>
            <a:r>
              <a:rPr lang="en-US" sz="2400" b="1" dirty="0"/>
              <a:t>BS Pharm, PharmD, BCGP, FASCP</a:t>
            </a:r>
          </a:p>
          <a:p>
            <a:pPr algn="ctr"/>
            <a:r>
              <a:rPr lang="en-US" sz="2400" b="1" dirty="0"/>
              <a:t>Mercer University College of </a:t>
            </a:r>
            <a:r>
              <a:rPr lang="en-US" sz="2400" b="1" dirty="0" smtClean="0"/>
              <a:t>Pharmacy and</a:t>
            </a:r>
          </a:p>
          <a:p>
            <a:pPr algn="ctr"/>
            <a:r>
              <a:rPr lang="en-US" sz="2400" b="1" dirty="0" smtClean="0"/>
              <a:t>David M. Baker,</a:t>
            </a:r>
          </a:p>
          <a:p>
            <a:pPr algn="ctr"/>
            <a:r>
              <a:rPr lang="en-US" sz="2400" b="1" dirty="0" smtClean="0"/>
              <a:t>BS Pharm, MBA, JD</a:t>
            </a:r>
          </a:p>
          <a:p>
            <a:pPr algn="ctr"/>
            <a:r>
              <a:rPr lang="en-US" sz="2400" b="1" dirty="0" smtClean="0"/>
              <a:t>Western New England University College of Pharmacy &amp; Health Sciences</a:t>
            </a:r>
            <a:endParaRPr lang="en-US" sz="2400" b="1" dirty="0"/>
          </a:p>
          <a:p>
            <a:pPr algn="ctr"/>
            <a:endParaRPr lang="en-US" sz="2400" b="1" dirty="0"/>
          </a:p>
        </p:txBody>
      </p:sp>
      <p:sp>
        <p:nvSpPr>
          <p:cNvPr id="6" name="TextBox 5"/>
          <p:cNvSpPr txBox="1"/>
          <p:nvPr/>
        </p:nvSpPr>
        <p:spPr>
          <a:xfrm>
            <a:off x="4276436" y="6644415"/>
            <a:ext cx="7915564" cy="213585"/>
          </a:xfrm>
          <a:prstGeom prst="rect">
            <a:avLst/>
          </a:prstGeom>
          <a:noFill/>
        </p:spPr>
        <p:txBody>
          <a:bodyPr wrap="square" rtlCol="0">
            <a:spAutoFit/>
          </a:bodyPr>
          <a:lstStyle/>
          <a:p>
            <a:pPr algn="ctr" defTabSz="685800" eaLnBrk="1" fontAlgn="auto" hangingPunct="1">
              <a:spcBef>
                <a:spcPts val="0"/>
              </a:spcBef>
              <a:spcAft>
                <a:spcPts val="0"/>
              </a:spcAft>
            </a:pPr>
            <a:r>
              <a:rPr lang="en-US" sz="788" dirty="0">
                <a:solidFill>
                  <a:prstClr val="black"/>
                </a:solidFill>
                <a:latin typeface="Calibri" panose="020F0502020204030204"/>
              </a:rPr>
              <a:t>Picture: Pharmacist at People’s Drug Store No. 5, Washington, DC, c. 1920. Library of Congress Prints and Photographs, LC-USZ62-129891</a:t>
            </a:r>
          </a:p>
        </p:txBody>
      </p:sp>
      <p:sp>
        <p:nvSpPr>
          <p:cNvPr id="7" name="TextBox 6"/>
          <p:cNvSpPr txBox="1"/>
          <p:nvPr/>
        </p:nvSpPr>
        <p:spPr>
          <a:xfrm>
            <a:off x="4276434" y="5998084"/>
            <a:ext cx="7915565" cy="646331"/>
          </a:xfrm>
          <a:prstGeom prst="rect">
            <a:avLst/>
          </a:prstGeom>
          <a:noFill/>
        </p:spPr>
        <p:txBody>
          <a:bodyPr wrap="square" rtlCol="0">
            <a:spAutoFit/>
          </a:bodyPr>
          <a:lstStyle/>
          <a:p>
            <a:pPr algn="ctr" defTabSz="685800" eaLnBrk="1" fontAlgn="auto" hangingPunct="1">
              <a:spcBef>
                <a:spcPts val="0"/>
              </a:spcBef>
              <a:spcAft>
                <a:spcPts val="0"/>
              </a:spcAft>
            </a:pPr>
            <a:r>
              <a:rPr lang="en-US" sz="1800" b="1" dirty="0">
                <a:solidFill>
                  <a:prstClr val="black"/>
                </a:solidFill>
                <a:latin typeface="Calibri" panose="020F0502020204030204"/>
              </a:rPr>
              <a:t>Developed by the Teaching History of Pharmacy Committee of the History of Pharmacy SIG, 2017-18</a:t>
            </a:r>
          </a:p>
        </p:txBody>
      </p:sp>
    </p:spTree>
    <p:extLst>
      <p:ext uri="{BB962C8B-B14F-4D97-AF65-F5344CB8AC3E}">
        <p14:creationId xmlns:p14="http://schemas.microsoft.com/office/powerpoint/2010/main" val="120192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American Pharmacists Association (APhA)</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Formed in 1852 as the American Pharmaceutical Association</a:t>
            </a:r>
          </a:p>
          <a:p>
            <a:r>
              <a:rPr lang="en-US" dirty="0" smtClean="0"/>
              <a:t>Oldest and largest organization in pharmacy</a:t>
            </a:r>
          </a:p>
          <a:p>
            <a:r>
              <a:rPr lang="en-US" dirty="0" smtClean="0"/>
              <a:t>Headquartered in Washington D.C.</a:t>
            </a:r>
          </a:p>
          <a:p>
            <a:r>
              <a:rPr lang="en-US" dirty="0" smtClean="0"/>
              <a:t>APhA is the organization that the U.S. congress expects to speak for pharmacy</a:t>
            </a:r>
          </a:p>
          <a:p>
            <a:r>
              <a:rPr lang="en-US" dirty="0"/>
              <a:t>I</a:t>
            </a:r>
            <a:r>
              <a:rPr lang="en-US" dirty="0" smtClean="0"/>
              <a:t>nvolved in setting policy and standards of practice for all pharmacy settings</a:t>
            </a:r>
          </a:p>
          <a:p>
            <a:r>
              <a:rPr lang="en-US" dirty="0" smtClean="0"/>
              <a:t>Has more than 62,000 members</a:t>
            </a:r>
          </a:p>
          <a:p>
            <a:r>
              <a:rPr lang="en-US" b="1" dirty="0"/>
              <a:t>APhA Vision </a:t>
            </a:r>
            <a:r>
              <a:rPr lang="en-US" dirty="0" smtClean="0"/>
              <a:t>inspires</a:t>
            </a:r>
            <a:r>
              <a:rPr lang="en-US" dirty="0"/>
              <a:t>, innovates, and creates opportunities for members and pharmacists worldwide to optimize medication use and health for </a:t>
            </a:r>
            <a:r>
              <a:rPr lang="en-US" dirty="0" smtClean="0"/>
              <a:t>all</a:t>
            </a:r>
          </a:p>
          <a:p>
            <a:r>
              <a:rPr lang="en-US" b="1" dirty="0"/>
              <a:t>APhA </a:t>
            </a:r>
            <a:r>
              <a:rPr lang="en-US" b="1" dirty="0" smtClean="0"/>
              <a:t>Mission </a:t>
            </a:r>
            <a:r>
              <a:rPr lang="en-US" dirty="0"/>
              <a:t>a</a:t>
            </a:r>
            <a:r>
              <a:rPr lang="en-US" dirty="0" smtClean="0"/>
              <a:t>s </a:t>
            </a:r>
            <a:r>
              <a:rPr lang="en-US" dirty="0"/>
              <a:t>the voice of pharmacy, </a:t>
            </a:r>
            <a:r>
              <a:rPr lang="en-US" dirty="0" smtClean="0"/>
              <a:t>leads </a:t>
            </a:r>
            <a:r>
              <a:rPr lang="en-US" dirty="0"/>
              <a:t>the profession and equips members for their role as the medication expert in team-based, patient-centered </a:t>
            </a:r>
            <a:r>
              <a:rPr lang="en-US" dirty="0" smtClean="0"/>
              <a:t>care </a:t>
            </a:r>
          </a:p>
          <a:p>
            <a:r>
              <a:rPr lang="en-US" dirty="0"/>
              <a:t>Member of the Joint Commission of Pharmacy Practitioners (JCPP</a:t>
            </a:r>
            <a:r>
              <a:rPr lang="en-US" dirty="0" smtClean="0"/>
              <a:t>)</a:t>
            </a:r>
          </a:p>
          <a:p>
            <a:r>
              <a:rPr lang="en-US" dirty="0" smtClean="0"/>
              <a:t>Most other pharmacy organizations have ties to APhA</a:t>
            </a:r>
            <a:endParaRPr lang="en-US" dirty="0"/>
          </a:p>
          <a:p>
            <a:endParaRPr lang="en-US" dirty="0"/>
          </a:p>
          <a:p>
            <a:endParaRPr lang="en-US" dirty="0"/>
          </a:p>
        </p:txBody>
      </p:sp>
    </p:spTree>
    <p:extLst>
      <p:ext uri="{BB962C8B-B14F-4D97-AF65-F5344CB8AC3E}">
        <p14:creationId xmlns:p14="http://schemas.microsoft.com/office/powerpoint/2010/main" val="328880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APhA Headquarters Building – Washington, D.C.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83152"/>
            <a:ext cx="9144000" cy="5181600"/>
          </a:xfrm>
          <a:prstGeom prst="rect">
            <a:avLst/>
          </a:prstGeom>
        </p:spPr>
      </p:pic>
    </p:spTree>
    <p:extLst>
      <p:ext uri="{BB962C8B-B14F-4D97-AF65-F5344CB8AC3E}">
        <p14:creationId xmlns:p14="http://schemas.microsoft.com/office/powerpoint/2010/main" val="147761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en-US" dirty="0"/>
              <a:t>Healthcare Distribution Alliance (HDA)</a:t>
            </a:r>
          </a:p>
        </p:txBody>
      </p:sp>
      <p:sp>
        <p:nvSpPr>
          <p:cNvPr id="75779" name="Rectangle 3"/>
          <p:cNvSpPr>
            <a:spLocks noGrp="1" noChangeArrowheads="1"/>
          </p:cNvSpPr>
          <p:nvPr>
            <p:ph type="body" idx="1"/>
          </p:nvPr>
        </p:nvSpPr>
        <p:spPr>
          <a:xfrm>
            <a:off x="844421" y="1752600"/>
            <a:ext cx="10515600" cy="5105400"/>
          </a:xfrm>
        </p:spPr>
        <p:txBody>
          <a:bodyPr>
            <a:normAutofit lnSpcReduction="10000"/>
          </a:bodyPr>
          <a:lstStyle/>
          <a:p>
            <a:r>
              <a:rPr lang="en-US" sz="3200" dirty="0"/>
              <a:t>Founded on March 15, 1876 under the name Western Wholesale Druggists’ Association (WWDA). The name was changed to the National Wholesale Druggists’ Association in 1882, to </a:t>
            </a:r>
            <a:r>
              <a:rPr lang="en-US" sz="3200" dirty="0" smtClean="0"/>
              <a:t>the Healthcare </a:t>
            </a:r>
            <a:r>
              <a:rPr lang="en-US" sz="3200" dirty="0"/>
              <a:t>Distribution Management Association in 2000, and to </a:t>
            </a:r>
            <a:r>
              <a:rPr lang="en-US" sz="3200" dirty="0" smtClean="0"/>
              <a:t>the Healthcare Distribution Alliance </a:t>
            </a:r>
            <a:r>
              <a:rPr lang="en-US" sz="3200" dirty="0"/>
              <a:t>in 2016.</a:t>
            </a:r>
          </a:p>
          <a:p>
            <a:r>
              <a:rPr lang="en-US" sz="3200" dirty="0"/>
              <a:t>Mission is to protect patient safety and access to medicines through safe and efficient distribution; advocate for standards, public policies and business processes that enhance the safety, efficiency and value of the healthcare supply chain; and, create and exchange industry knowledge and best practices.</a:t>
            </a:r>
          </a:p>
        </p:txBody>
      </p:sp>
    </p:spTree>
    <p:custDataLst>
      <p:tags r:id="rId1"/>
    </p:custDataLst>
    <p:extLst>
      <p:ext uri="{BB962C8B-B14F-4D97-AF65-F5344CB8AC3E}">
        <p14:creationId xmlns:p14="http://schemas.microsoft.com/office/powerpoint/2010/main" val="220409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Community Pharmacists Association (NCPA)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Founded in 1898 as the National Association of Retail Druggists (NARD)</a:t>
            </a:r>
          </a:p>
          <a:p>
            <a:r>
              <a:rPr lang="en-US" dirty="0" smtClean="0"/>
              <a:t>Headquartered in Alexandria, Virginia</a:t>
            </a:r>
          </a:p>
          <a:p>
            <a:r>
              <a:rPr lang="en-US" dirty="0" smtClean="0"/>
              <a:t>Represents </a:t>
            </a:r>
            <a:r>
              <a:rPr lang="en-US" dirty="0"/>
              <a:t>the pharmacist owners, managers, and employees of more than 22,000 independent community </a:t>
            </a:r>
            <a:r>
              <a:rPr lang="en-US" dirty="0" smtClean="0"/>
              <a:t>pharmacies </a:t>
            </a:r>
            <a:r>
              <a:rPr lang="en-US" dirty="0"/>
              <a:t>across the </a:t>
            </a:r>
            <a:r>
              <a:rPr lang="en-US" dirty="0" smtClean="0"/>
              <a:t>U.S.</a:t>
            </a:r>
          </a:p>
          <a:p>
            <a:r>
              <a:rPr lang="en-US" dirty="0" smtClean="0"/>
              <a:t>U.S. independent </a:t>
            </a:r>
            <a:r>
              <a:rPr lang="en-US" dirty="0"/>
              <a:t>pharmacies, independent pharmacy franchises, and independent chains dispense approximately 40 percent of the nation's retail prescription </a:t>
            </a:r>
            <a:r>
              <a:rPr lang="en-US" dirty="0" smtClean="0"/>
              <a:t>medicines</a:t>
            </a:r>
          </a:p>
          <a:p>
            <a:r>
              <a:rPr lang="en-US" dirty="0" smtClean="0"/>
              <a:t>Serves as a champion for community pharmacy on Capitol Hill</a:t>
            </a:r>
          </a:p>
          <a:p>
            <a:r>
              <a:rPr lang="en-US" b="1" dirty="0" smtClean="0"/>
              <a:t>Mission: </a:t>
            </a:r>
            <a:r>
              <a:rPr lang="en-US" dirty="0" smtClean="0"/>
              <a:t>Dedicated </a:t>
            </a:r>
            <a:r>
              <a:rPr lang="en-US" dirty="0"/>
              <a:t>to the continuing growth and prosperity of independent community pharmacy in the </a:t>
            </a:r>
            <a:r>
              <a:rPr lang="en-US" dirty="0" smtClean="0"/>
              <a:t>U.S.</a:t>
            </a:r>
          </a:p>
          <a:p>
            <a:r>
              <a:rPr lang="en-US" dirty="0" smtClean="0"/>
              <a:t>Has developed an aggressive student-outreach program aimed at educating students about pharmacy ownership</a:t>
            </a:r>
          </a:p>
          <a:p>
            <a:r>
              <a:rPr lang="en-US" dirty="0"/>
              <a:t>Member of the Joint Commission of Pharmacy Practitioners (JCPP)</a:t>
            </a:r>
          </a:p>
          <a:p>
            <a:endParaRPr lang="en-US" dirty="0"/>
          </a:p>
          <a:p>
            <a:endParaRPr lang="en-US" dirty="0"/>
          </a:p>
        </p:txBody>
      </p:sp>
    </p:spTree>
    <p:extLst>
      <p:ext uri="{BB962C8B-B14F-4D97-AF65-F5344CB8AC3E}">
        <p14:creationId xmlns:p14="http://schemas.microsoft.com/office/powerpoint/2010/main" val="302787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a:t>National Association of Chain Drug Stores (NACDS)</a:t>
            </a:r>
          </a:p>
        </p:txBody>
      </p:sp>
      <p:sp>
        <p:nvSpPr>
          <p:cNvPr id="100355" name="Rectangle 3"/>
          <p:cNvSpPr>
            <a:spLocks noGrp="1" noChangeArrowheads="1"/>
          </p:cNvSpPr>
          <p:nvPr>
            <p:ph type="body" idx="1"/>
          </p:nvPr>
        </p:nvSpPr>
        <p:spPr>
          <a:xfrm>
            <a:off x="2209800" y="1981200"/>
            <a:ext cx="7772400" cy="4724400"/>
          </a:xfrm>
        </p:spPr>
        <p:txBody>
          <a:bodyPr>
            <a:normAutofit/>
          </a:bodyPr>
          <a:lstStyle/>
          <a:p>
            <a:r>
              <a:rPr lang="en-US" sz="3600" dirty="0" smtClean="0"/>
              <a:t>Founded in 1933</a:t>
            </a:r>
          </a:p>
          <a:p>
            <a:r>
              <a:rPr lang="en-US" sz="3600" dirty="0" smtClean="0"/>
              <a:t>The </a:t>
            </a:r>
            <a:r>
              <a:rPr lang="en-US" sz="3600" dirty="0"/>
              <a:t>mission of NACDS is to advance the interests and objectives of the chain community pharmacy industry, by fostering its growth and promoting its role as a provider of healthcare services and consumer products.</a:t>
            </a:r>
          </a:p>
        </p:txBody>
      </p:sp>
    </p:spTree>
    <p:custDataLst>
      <p:tags r:id="rId1"/>
    </p:custDataLst>
    <p:extLst>
      <p:ext uri="{BB962C8B-B14F-4D97-AF65-F5344CB8AC3E}">
        <p14:creationId xmlns:p14="http://schemas.microsoft.com/office/powerpoint/2010/main" val="281146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College of Apothecaries (ACA)</a:t>
            </a:r>
            <a:endParaRPr lang="en-US" dirty="0"/>
          </a:p>
        </p:txBody>
      </p:sp>
      <p:sp>
        <p:nvSpPr>
          <p:cNvPr id="3" name="Content Placeholder 2"/>
          <p:cNvSpPr>
            <a:spLocks noGrp="1"/>
          </p:cNvSpPr>
          <p:nvPr>
            <p:ph idx="1"/>
          </p:nvPr>
        </p:nvSpPr>
        <p:spPr/>
        <p:txBody>
          <a:bodyPr/>
          <a:lstStyle/>
          <a:p>
            <a:r>
              <a:rPr lang="en-US" dirty="0" smtClean="0"/>
              <a:t>Founded in 1940</a:t>
            </a:r>
          </a:p>
          <a:p>
            <a:r>
              <a:rPr lang="en-US" dirty="0" smtClean="0"/>
              <a:t>Headquartered in Bartlett, Tennessee </a:t>
            </a:r>
          </a:p>
          <a:p>
            <a:r>
              <a:rPr lang="en-US" dirty="0" smtClean="0"/>
              <a:t>Has over 1000 members, from both U.S. and Canada</a:t>
            </a:r>
          </a:p>
          <a:p>
            <a:r>
              <a:rPr lang="en-US" dirty="0" smtClean="0"/>
              <a:t>Primary focus is independent community pharmacy practice</a:t>
            </a:r>
          </a:p>
          <a:p>
            <a:r>
              <a:rPr lang="en-US" b="1" dirty="0"/>
              <a:t>Vision </a:t>
            </a:r>
            <a:r>
              <a:rPr lang="en-US" dirty="0" smtClean="0"/>
              <a:t>Dedicated </a:t>
            </a:r>
            <a:r>
              <a:rPr lang="en-US" dirty="0"/>
              <a:t>to the advancement of professional practice in independent community pharmacy through entrepreneurship and mentoring.</a:t>
            </a:r>
          </a:p>
          <a:p>
            <a:r>
              <a:rPr lang="en-US" b="1" dirty="0"/>
              <a:t>Mission </a:t>
            </a:r>
            <a:r>
              <a:rPr lang="en-US" dirty="0" smtClean="0"/>
              <a:t>Dedicated </a:t>
            </a:r>
            <a:r>
              <a:rPr lang="en-US" dirty="0"/>
              <a:t>to advancing the entrepreneurial spirit of member pharmacists through education, innovation, mentoring, fellowship and </a:t>
            </a:r>
            <a:r>
              <a:rPr lang="en-US" dirty="0" smtClean="0"/>
              <a:t>training</a:t>
            </a:r>
          </a:p>
          <a:p>
            <a:r>
              <a:rPr lang="en-US" dirty="0" smtClean="0"/>
              <a:t>Member of the Joint Commission of Pharmacy Practitioners (JCPP)</a:t>
            </a:r>
            <a:endParaRPr lang="en-US" dirty="0"/>
          </a:p>
          <a:p>
            <a:endParaRPr lang="en-US" dirty="0"/>
          </a:p>
        </p:txBody>
      </p:sp>
    </p:spTree>
    <p:extLst>
      <p:ext uri="{BB962C8B-B14F-4D97-AF65-F5344CB8AC3E}">
        <p14:creationId xmlns:p14="http://schemas.microsoft.com/office/powerpoint/2010/main" val="141632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Society of Health-System Pharmacists (ASHP)</a:t>
            </a:r>
            <a:endParaRPr lang="en-US" dirty="0"/>
          </a:p>
        </p:txBody>
      </p:sp>
      <p:sp>
        <p:nvSpPr>
          <p:cNvPr id="3" name="Content Placeholder 2"/>
          <p:cNvSpPr>
            <a:spLocks noGrp="1"/>
          </p:cNvSpPr>
          <p:nvPr>
            <p:ph idx="1"/>
          </p:nvPr>
        </p:nvSpPr>
        <p:spPr/>
        <p:txBody>
          <a:bodyPr>
            <a:normAutofit fontScale="92500"/>
          </a:bodyPr>
          <a:lstStyle/>
          <a:p>
            <a:r>
              <a:rPr lang="en-US" dirty="0" smtClean="0"/>
              <a:t>Founded in 1942 as the American Society of Hospital Pharmacists</a:t>
            </a:r>
          </a:p>
          <a:p>
            <a:r>
              <a:rPr lang="en-US" dirty="0" smtClean="0"/>
              <a:t>Began as a subsection of hospital pharmacists at APhA in 1936</a:t>
            </a:r>
          </a:p>
          <a:p>
            <a:r>
              <a:rPr lang="en-US" dirty="0" smtClean="0"/>
              <a:t>Changed name to American Society of Health-System Pharmacists in 1994</a:t>
            </a:r>
          </a:p>
          <a:p>
            <a:r>
              <a:rPr lang="en-US" dirty="0" smtClean="0"/>
              <a:t>Headquartered in Washington D.C.</a:t>
            </a:r>
          </a:p>
          <a:p>
            <a:r>
              <a:rPr lang="en-US" dirty="0" smtClean="0"/>
              <a:t>Has over 45,000 members</a:t>
            </a:r>
          </a:p>
          <a:p>
            <a:r>
              <a:rPr lang="en-US" b="1" dirty="0"/>
              <a:t>ASHP </a:t>
            </a:r>
            <a:r>
              <a:rPr lang="en-US" b="1" dirty="0" smtClean="0"/>
              <a:t>Vision </a:t>
            </a:r>
            <a:r>
              <a:rPr lang="en-US" dirty="0" smtClean="0"/>
              <a:t>is </a:t>
            </a:r>
            <a:r>
              <a:rPr lang="en-US" dirty="0"/>
              <a:t>that medication use will be optimal, safe, and effective for all people all of the time</a:t>
            </a:r>
            <a:r>
              <a:rPr lang="en-US" dirty="0" smtClean="0"/>
              <a:t>.</a:t>
            </a:r>
          </a:p>
          <a:p>
            <a:r>
              <a:rPr lang="en-US" b="1" dirty="0"/>
              <a:t>ASHP </a:t>
            </a:r>
            <a:r>
              <a:rPr lang="en-US" b="1" dirty="0" smtClean="0"/>
              <a:t>Mission</a:t>
            </a:r>
            <a:r>
              <a:rPr lang="en-US" dirty="0"/>
              <a:t> </a:t>
            </a:r>
            <a:r>
              <a:rPr lang="en-US" dirty="0" smtClean="0"/>
              <a:t>for pharmacists </a:t>
            </a:r>
            <a:r>
              <a:rPr lang="en-US" dirty="0"/>
              <a:t>is to help people achieve optimal health </a:t>
            </a:r>
            <a:r>
              <a:rPr lang="en-US" dirty="0" smtClean="0"/>
              <a:t>outcomes</a:t>
            </a:r>
          </a:p>
          <a:p>
            <a:r>
              <a:rPr lang="en-US" dirty="0" smtClean="0"/>
              <a:t>Best known as the primary organization for the accreditation of pharmacy residency programs</a:t>
            </a:r>
          </a:p>
          <a:p>
            <a:r>
              <a:rPr lang="en-US" dirty="0"/>
              <a:t>Member of the Joint Commission of Pharmacy Practitioners (JCPP)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4123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dirty="0"/>
              <a:t>National Pharmaceutical Association (NPhA)</a:t>
            </a:r>
          </a:p>
        </p:txBody>
      </p:sp>
      <p:sp>
        <p:nvSpPr>
          <p:cNvPr id="74755" name="Rectangle 3"/>
          <p:cNvSpPr>
            <a:spLocks noGrp="1" noChangeArrowheads="1"/>
          </p:cNvSpPr>
          <p:nvPr>
            <p:ph type="body" idx="1"/>
          </p:nvPr>
        </p:nvSpPr>
        <p:spPr>
          <a:xfrm>
            <a:off x="1524000" y="1752600"/>
            <a:ext cx="9144000" cy="4953000"/>
          </a:xfrm>
        </p:spPr>
        <p:txBody>
          <a:bodyPr>
            <a:normAutofit/>
          </a:bodyPr>
          <a:lstStyle/>
          <a:p>
            <a:r>
              <a:rPr lang="en-US" sz="3600" dirty="0" smtClean="0"/>
              <a:t>Founded in </a:t>
            </a:r>
            <a:r>
              <a:rPr lang="en-US" sz="3600" dirty="0"/>
              <a:t>1947 </a:t>
            </a:r>
          </a:p>
          <a:p>
            <a:r>
              <a:rPr lang="en-US" sz="3600" dirty="0" smtClean="0"/>
              <a:t>The </a:t>
            </a:r>
            <a:r>
              <a:rPr lang="en-US" sz="3600" dirty="0"/>
              <a:t>National Pharmaceutical Association is dedicated to representing the views and ideals of minority pharmacists on critical issues affecting health care and pharmacy, as well as advancing the standards of pharmaceutical care among all practitioners.</a:t>
            </a:r>
          </a:p>
        </p:txBody>
      </p:sp>
    </p:spTree>
    <p:custDataLst>
      <p:tags r:id="rId1"/>
    </p:custDataLst>
    <p:extLst>
      <p:ext uri="{BB962C8B-B14F-4D97-AF65-F5344CB8AC3E}">
        <p14:creationId xmlns:p14="http://schemas.microsoft.com/office/powerpoint/2010/main" val="268505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dirty="0"/>
              <a:t>Pharmaceutical Research and Manufacturers of America (PhRMA</a:t>
            </a:r>
            <a:r>
              <a:rPr lang="en-US" dirty="0" smtClean="0"/>
              <a:t>)</a:t>
            </a:r>
            <a:endParaRPr lang="en-US" dirty="0"/>
          </a:p>
        </p:txBody>
      </p:sp>
      <p:sp>
        <p:nvSpPr>
          <p:cNvPr id="76803" name="Rectangle 3"/>
          <p:cNvSpPr>
            <a:spLocks noGrp="1" noChangeArrowheads="1"/>
          </p:cNvSpPr>
          <p:nvPr>
            <p:ph type="body" idx="1"/>
          </p:nvPr>
        </p:nvSpPr>
        <p:spPr>
          <a:xfrm>
            <a:off x="844422" y="1671782"/>
            <a:ext cx="10515600" cy="5186218"/>
          </a:xfrm>
        </p:spPr>
        <p:txBody>
          <a:bodyPr>
            <a:noAutofit/>
          </a:bodyPr>
          <a:lstStyle/>
          <a:p>
            <a:r>
              <a:rPr lang="en-US" sz="3600" dirty="0" smtClean="0"/>
              <a:t>Founded </a:t>
            </a:r>
            <a:r>
              <a:rPr lang="en-US" sz="3600" dirty="0"/>
              <a:t>as the Pharmaceutical Manufacturers Association in </a:t>
            </a:r>
            <a:r>
              <a:rPr lang="en-US" sz="3600" dirty="0" smtClean="0"/>
              <a:t>1958</a:t>
            </a:r>
          </a:p>
          <a:p>
            <a:r>
              <a:rPr lang="en-US" sz="3600" dirty="0" smtClean="0"/>
              <a:t>Represents </a:t>
            </a:r>
            <a:r>
              <a:rPr lang="en-US" sz="3600" dirty="0"/>
              <a:t>the country’s leading pharmaceutical industry research and biotechnology </a:t>
            </a:r>
            <a:r>
              <a:rPr lang="en-US" sz="3600" dirty="0" smtClean="0"/>
              <a:t>companies</a:t>
            </a:r>
          </a:p>
          <a:p>
            <a:r>
              <a:rPr lang="en-US" sz="3600" dirty="0" smtClean="0"/>
              <a:t>Mission </a:t>
            </a:r>
            <a:r>
              <a:rPr lang="en-US" sz="3600" dirty="0"/>
              <a:t>is to conduct effective advocacy for public policies that encourage the discovery of important, new medicines for patients by biopharmaceutical research companies. </a:t>
            </a:r>
            <a:endParaRPr lang="en-US" sz="3600" dirty="0" smtClean="0"/>
          </a:p>
          <a:p>
            <a:r>
              <a:rPr lang="en-US" sz="3600" dirty="0" smtClean="0"/>
              <a:t>Headquartered </a:t>
            </a:r>
            <a:r>
              <a:rPr lang="en-US" sz="3600" dirty="0"/>
              <a:t>in Washington, DC</a:t>
            </a:r>
          </a:p>
        </p:txBody>
      </p:sp>
    </p:spTree>
    <p:custDataLst>
      <p:tags r:id="rId1"/>
    </p:custDataLst>
    <p:extLst>
      <p:ext uri="{BB962C8B-B14F-4D97-AF65-F5344CB8AC3E}">
        <p14:creationId xmlns:p14="http://schemas.microsoft.com/office/powerpoint/2010/main" val="179431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59" y="0"/>
            <a:ext cx="10515600" cy="1325563"/>
          </a:xfrm>
        </p:spPr>
        <p:txBody>
          <a:bodyPr/>
          <a:lstStyle/>
          <a:p>
            <a:pPr algn="ctr"/>
            <a:r>
              <a:rPr lang="en-US" dirty="0" smtClean="0"/>
              <a:t>American Society of Consultant Pharmacists (ASCP) </a:t>
            </a:r>
            <a:endParaRPr lang="en-US" dirty="0"/>
          </a:p>
        </p:txBody>
      </p:sp>
      <p:sp>
        <p:nvSpPr>
          <p:cNvPr id="3" name="Content Placeholder 2"/>
          <p:cNvSpPr>
            <a:spLocks noGrp="1"/>
          </p:cNvSpPr>
          <p:nvPr>
            <p:ph idx="1"/>
          </p:nvPr>
        </p:nvSpPr>
        <p:spPr/>
        <p:txBody>
          <a:bodyPr>
            <a:normAutofit lnSpcReduction="10000"/>
          </a:bodyPr>
          <a:lstStyle/>
          <a:p>
            <a:r>
              <a:rPr lang="en-US" dirty="0" smtClean="0"/>
              <a:t>Founded in 1969; </a:t>
            </a:r>
            <a:r>
              <a:rPr lang="en-US" dirty="0"/>
              <a:t>the only international professional society devoted to optimal medication management and improved health outcomes for all older adults</a:t>
            </a:r>
            <a:endParaRPr lang="en-US" dirty="0" smtClean="0"/>
          </a:p>
          <a:p>
            <a:r>
              <a:rPr lang="en-US" dirty="0" smtClean="0"/>
              <a:t>Headquartered in Alexandria, Virginia</a:t>
            </a:r>
          </a:p>
          <a:p>
            <a:r>
              <a:rPr lang="en-US" dirty="0" smtClean="0"/>
              <a:t>Represents over 9,000 pharmacy professionals</a:t>
            </a:r>
          </a:p>
          <a:p>
            <a:r>
              <a:rPr lang="en-US" b="1" dirty="0" smtClean="0"/>
              <a:t>ASCP Vision </a:t>
            </a:r>
            <a:r>
              <a:rPr lang="en-US" dirty="0" smtClean="0"/>
              <a:t>is to achieve safe</a:t>
            </a:r>
            <a:r>
              <a:rPr lang="en-US" dirty="0"/>
              <a:t>, effective, and appropriate use of medications by all older adults</a:t>
            </a:r>
            <a:r>
              <a:rPr lang="en-US" dirty="0" smtClean="0"/>
              <a:t>.</a:t>
            </a:r>
          </a:p>
          <a:p>
            <a:r>
              <a:rPr lang="en-US" b="1" dirty="0" smtClean="0"/>
              <a:t>ASCP Mission </a:t>
            </a:r>
            <a:r>
              <a:rPr lang="en-US" dirty="0" smtClean="0"/>
              <a:t>involves</a:t>
            </a:r>
            <a:r>
              <a:rPr lang="en-US" b="1" dirty="0" smtClean="0"/>
              <a:t> </a:t>
            </a:r>
            <a:r>
              <a:rPr lang="en-US" dirty="0"/>
              <a:t>e</a:t>
            </a:r>
            <a:r>
              <a:rPr lang="en-US" dirty="0" smtClean="0"/>
              <a:t>mpowering </a:t>
            </a:r>
            <a:r>
              <a:rPr lang="en-US" dirty="0"/>
              <a:t>pharmacists to promote healthy aging through the appropriate use of medications</a:t>
            </a:r>
            <a:r>
              <a:rPr lang="en-US" dirty="0" smtClean="0"/>
              <a:t>.</a:t>
            </a:r>
          </a:p>
          <a:p>
            <a:r>
              <a:rPr lang="en-US" dirty="0" smtClean="0"/>
              <a:t>Focuses on building relationships with other pharmacy, aging, and long-term care associations</a:t>
            </a:r>
          </a:p>
          <a:p>
            <a:r>
              <a:rPr lang="en-US" dirty="0" smtClean="0"/>
              <a:t>Works closely with officials from the Centers for Medicare and Medicaid (CMS)</a:t>
            </a:r>
          </a:p>
          <a:p>
            <a:r>
              <a:rPr lang="en-US" dirty="0"/>
              <a:t>Member of the Joint Commission of Pharmacy Practitioners (JCPP)</a:t>
            </a:r>
          </a:p>
          <a:p>
            <a:endParaRPr lang="en-US" dirty="0"/>
          </a:p>
          <a:p>
            <a:endParaRPr lang="en-US" dirty="0" smtClean="0"/>
          </a:p>
          <a:p>
            <a:endParaRPr lang="en-US" b="1" dirty="0"/>
          </a:p>
        </p:txBody>
      </p:sp>
    </p:spTree>
    <p:extLst>
      <p:ext uri="{BB962C8B-B14F-4D97-AF65-F5344CB8AC3E}">
        <p14:creationId xmlns:p14="http://schemas.microsoft.com/office/powerpoint/2010/main" val="346589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050"/>
          <p:cNvSpPr>
            <a:spLocks noGrp="1" noChangeArrowheads="1"/>
          </p:cNvSpPr>
          <p:nvPr>
            <p:ph type="title"/>
          </p:nvPr>
        </p:nvSpPr>
        <p:spPr/>
        <p:txBody>
          <a:bodyPr/>
          <a:lstStyle/>
          <a:p>
            <a:pPr algn="ctr"/>
            <a:r>
              <a:rPr lang="en-US" dirty="0"/>
              <a:t>Development of </a:t>
            </a:r>
            <a:r>
              <a:rPr lang="en-US" dirty="0" smtClean="0"/>
              <a:t>Pharmacy Associations </a:t>
            </a:r>
            <a:r>
              <a:rPr lang="en-US" dirty="0"/>
              <a:t>in Italy - The Guilds</a:t>
            </a:r>
          </a:p>
        </p:txBody>
      </p:sp>
      <p:sp>
        <p:nvSpPr>
          <p:cNvPr id="31747" name="Rectangle 2051"/>
          <p:cNvSpPr>
            <a:spLocks noGrp="1" noChangeArrowheads="1"/>
          </p:cNvSpPr>
          <p:nvPr>
            <p:ph type="body" idx="1"/>
          </p:nvPr>
        </p:nvSpPr>
        <p:spPr>
          <a:xfrm>
            <a:off x="844421" y="1981200"/>
            <a:ext cx="10515600" cy="4876800"/>
          </a:xfrm>
        </p:spPr>
        <p:txBody>
          <a:bodyPr>
            <a:normAutofit/>
          </a:bodyPr>
          <a:lstStyle/>
          <a:p>
            <a:r>
              <a:rPr lang="en-US" sz="3200" dirty="0"/>
              <a:t>Ancient Roman times: seplasiarii – association (guild) for social and welfare purposes, and to regulate conditions of trade.</a:t>
            </a:r>
          </a:p>
          <a:p>
            <a:r>
              <a:rPr lang="en-US" sz="3200" dirty="0"/>
              <a:t>During Middle Ages, Italian guilds not only regulated themselves but also were </a:t>
            </a:r>
            <a:r>
              <a:rPr lang="en-US" sz="3200" dirty="0" smtClean="0"/>
              <a:t>political bodies with legal authority</a:t>
            </a:r>
            <a:endParaRPr lang="en-US" sz="3200" dirty="0"/>
          </a:p>
          <a:p>
            <a:r>
              <a:rPr lang="en-US" sz="3200" dirty="0"/>
              <a:t>Late 12th Century </a:t>
            </a:r>
          </a:p>
          <a:p>
            <a:pPr lvl="1"/>
            <a:r>
              <a:rPr lang="en-US" sz="3200" dirty="0"/>
              <a:t>Physicians, pharmacists, and drug wholesalers </a:t>
            </a:r>
            <a:r>
              <a:rPr lang="en-US" sz="3200" dirty="0" smtClean="0"/>
              <a:t>were in the </a:t>
            </a:r>
            <a:r>
              <a:rPr lang="en-US" sz="3200" dirty="0"/>
              <a:t>same </a:t>
            </a:r>
            <a:r>
              <a:rPr lang="en-US" sz="3200" dirty="0" smtClean="0"/>
              <a:t>guild; pharmacy was </a:t>
            </a:r>
            <a:r>
              <a:rPr lang="en-US" sz="3200" dirty="0"/>
              <a:t>one </a:t>
            </a:r>
            <a:r>
              <a:rPr lang="en-US" sz="3200" dirty="0" smtClean="0"/>
              <a:t>of the </a:t>
            </a:r>
            <a:r>
              <a:rPr lang="en-US" sz="3200" dirty="0"/>
              <a:t>7 major arts - held in high esteem.  </a:t>
            </a:r>
          </a:p>
        </p:txBody>
      </p:sp>
    </p:spTree>
    <p:custDataLst>
      <p:tags r:id="rId1"/>
    </p:custDataLst>
    <p:extLst>
      <p:ext uri="{BB962C8B-B14F-4D97-AF65-F5344CB8AC3E}">
        <p14:creationId xmlns:p14="http://schemas.microsoft.com/office/powerpoint/2010/main" val="372971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College of Clinical Pharmacy (ACCP)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Founded in 1979 by ASHP members who practiced clinical pharmacy at an advanced level</a:t>
            </a:r>
          </a:p>
          <a:p>
            <a:r>
              <a:rPr lang="en-US" dirty="0" smtClean="0"/>
              <a:t>International organization</a:t>
            </a:r>
          </a:p>
          <a:p>
            <a:r>
              <a:rPr lang="en-US" dirty="0" smtClean="0"/>
              <a:t>Headquarters in Lenexa, and Washington D.C.</a:t>
            </a:r>
          </a:p>
          <a:p>
            <a:r>
              <a:rPr lang="en-US" dirty="0" smtClean="0"/>
              <a:t>Criteria for full membership are more restrictive than those of other pharmacy organizations</a:t>
            </a:r>
          </a:p>
          <a:p>
            <a:r>
              <a:rPr lang="en-US" dirty="0" smtClean="0"/>
              <a:t>Strong relationship with the Board of Pharmaceutical Specialties (BPS)</a:t>
            </a:r>
          </a:p>
          <a:p>
            <a:r>
              <a:rPr lang="en-US" b="1" dirty="0" smtClean="0"/>
              <a:t>ACCP Vision </a:t>
            </a:r>
            <a:r>
              <a:rPr lang="en-US" dirty="0" smtClean="0"/>
              <a:t>to drive </a:t>
            </a:r>
            <a:r>
              <a:rPr lang="en-US" dirty="0"/>
              <a:t>positive changes in health care as the professional organization most influential in advancing clinical pharmacist roles and responsibilities to optimize pharmacotherapy in the prevention and treatment of </a:t>
            </a:r>
            <a:r>
              <a:rPr lang="en-US" dirty="0" smtClean="0"/>
              <a:t>disease</a:t>
            </a:r>
          </a:p>
          <a:p>
            <a:r>
              <a:rPr lang="en-US" b="1" dirty="0" smtClean="0"/>
              <a:t>ACCP Mission </a:t>
            </a:r>
            <a:r>
              <a:rPr lang="en-US" dirty="0" smtClean="0"/>
              <a:t>is </a:t>
            </a:r>
            <a:r>
              <a:rPr lang="en-US" dirty="0"/>
              <a:t>to improve human health by extending the frontiers of clinical </a:t>
            </a:r>
            <a:r>
              <a:rPr lang="en-US" dirty="0" smtClean="0"/>
              <a:t>pharmacy less through </a:t>
            </a:r>
            <a:r>
              <a:rPr lang="en-US" dirty="0"/>
              <a:t>strategic initiatives, partnerships, collaborations, and </a:t>
            </a:r>
            <a:r>
              <a:rPr lang="en-US" dirty="0" smtClean="0"/>
              <a:t>alliances</a:t>
            </a:r>
          </a:p>
          <a:p>
            <a:r>
              <a:rPr lang="en-US" dirty="0"/>
              <a:t>Member of the Joint Commission of Pharmacy Practitioners (JCPP)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2534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Professional Compounding Centers of </a:t>
            </a:r>
            <a:r>
              <a:rPr lang="en-US" dirty="0" smtClean="0"/>
              <a:t>America (PCCA)</a:t>
            </a:r>
            <a:endParaRPr lang="en-US" dirty="0"/>
          </a:p>
        </p:txBody>
      </p:sp>
      <p:sp>
        <p:nvSpPr>
          <p:cNvPr id="3" name="Content Placeholder 2"/>
          <p:cNvSpPr>
            <a:spLocks noGrp="1"/>
          </p:cNvSpPr>
          <p:nvPr>
            <p:ph idx="1"/>
          </p:nvPr>
        </p:nvSpPr>
        <p:spPr>
          <a:xfrm>
            <a:off x="844421" y="1819564"/>
            <a:ext cx="10515600" cy="4870485"/>
          </a:xfrm>
        </p:spPr>
        <p:txBody>
          <a:bodyPr/>
          <a:lstStyle/>
          <a:p>
            <a:r>
              <a:rPr lang="en-US" sz="3600" dirty="0" smtClean="0"/>
              <a:t>Founded in 1981</a:t>
            </a:r>
          </a:p>
          <a:p>
            <a:r>
              <a:rPr lang="en-US" sz="3600" dirty="0" smtClean="0"/>
              <a:t>Involves over </a:t>
            </a:r>
            <a:r>
              <a:rPr lang="en-US" sz="3600" dirty="0"/>
              <a:t>4,000 independent community pharmacies in the </a:t>
            </a:r>
            <a:r>
              <a:rPr lang="en-US" sz="3600" dirty="0" smtClean="0"/>
              <a:t>U.S., </a:t>
            </a:r>
            <a:r>
              <a:rPr lang="en-US" sz="3600" dirty="0"/>
              <a:t>Canada, Australia, and other countries around the </a:t>
            </a:r>
            <a:r>
              <a:rPr lang="en-US" sz="3600" dirty="0" smtClean="0"/>
              <a:t>world</a:t>
            </a:r>
          </a:p>
          <a:p>
            <a:r>
              <a:rPr lang="en-US" sz="3600" dirty="0" smtClean="0"/>
              <a:t>Headquartered in Houston, Texas</a:t>
            </a:r>
          </a:p>
          <a:p>
            <a:r>
              <a:rPr lang="en-US" sz="3600" b="1" dirty="0" smtClean="0"/>
              <a:t>Mission </a:t>
            </a:r>
            <a:r>
              <a:rPr lang="en-US" sz="3600" dirty="0" smtClean="0"/>
              <a:t>is </a:t>
            </a:r>
            <a:r>
              <a:rPr lang="en-US" sz="3600" dirty="0"/>
              <a:t>to help pharmacists and prescribers create personalized medicine that makes a difference in patients’ </a:t>
            </a:r>
            <a:r>
              <a:rPr lang="en-US" sz="3600" dirty="0" smtClean="0"/>
              <a:t>lives</a:t>
            </a:r>
          </a:p>
          <a:p>
            <a:endParaRPr lang="en-US" sz="3600" dirty="0"/>
          </a:p>
          <a:p>
            <a:endParaRPr lang="en-US" dirty="0"/>
          </a:p>
        </p:txBody>
      </p:sp>
    </p:spTree>
    <p:extLst>
      <p:ext uri="{BB962C8B-B14F-4D97-AF65-F5344CB8AC3E}">
        <p14:creationId xmlns:p14="http://schemas.microsoft.com/office/powerpoint/2010/main" val="426384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en-US" dirty="0"/>
              <a:t>American Association of Pharmaceutical Scientists (AAPS)</a:t>
            </a:r>
          </a:p>
        </p:txBody>
      </p:sp>
      <p:sp>
        <p:nvSpPr>
          <p:cNvPr id="68611" name="Rectangle 3"/>
          <p:cNvSpPr>
            <a:spLocks noGrp="1" noChangeArrowheads="1"/>
          </p:cNvSpPr>
          <p:nvPr>
            <p:ph type="body" idx="1"/>
          </p:nvPr>
        </p:nvSpPr>
        <p:spPr>
          <a:xfrm>
            <a:off x="844421" y="1727200"/>
            <a:ext cx="10515600" cy="4962849"/>
          </a:xfrm>
        </p:spPr>
        <p:txBody>
          <a:bodyPr>
            <a:normAutofit/>
          </a:bodyPr>
          <a:lstStyle/>
          <a:p>
            <a:r>
              <a:rPr lang="en-US" dirty="0" smtClean="0"/>
              <a:t>Founded in 1986</a:t>
            </a:r>
            <a:endParaRPr lang="en-US" dirty="0"/>
          </a:p>
          <a:p>
            <a:r>
              <a:rPr lang="en-US" dirty="0" smtClean="0"/>
              <a:t>Formerly the Academy of Pharmaceutical Research Scientists of APhA</a:t>
            </a:r>
          </a:p>
          <a:p>
            <a:r>
              <a:rPr lang="en-US" dirty="0" smtClean="0"/>
              <a:t>Represent pharmaceutical researchers (pharmacology, medicinal chemistry and pharmaceutics)</a:t>
            </a:r>
          </a:p>
          <a:p>
            <a:r>
              <a:rPr lang="en-US" dirty="0"/>
              <a:t>M</a:t>
            </a:r>
            <a:r>
              <a:rPr lang="en-US" dirty="0" smtClean="0"/>
              <a:t>ission: To </a:t>
            </a:r>
            <a:r>
              <a:rPr lang="en-US" dirty="0"/>
              <a:t>advance the capacity of pharmaceutical scientists to develop products and therapies that improve global health</a:t>
            </a:r>
          </a:p>
          <a:p>
            <a:pPr lvl="1"/>
            <a:r>
              <a:rPr lang="en-US" sz="2800" dirty="0"/>
              <a:t>V</a:t>
            </a:r>
            <a:r>
              <a:rPr lang="en-US" sz="2800" dirty="0" smtClean="0"/>
              <a:t>ision: Advancing </a:t>
            </a:r>
            <a:r>
              <a:rPr lang="en-US" sz="2800" dirty="0"/>
              <a:t>the pharmaceutical sciences to drive prevention and cures.</a:t>
            </a:r>
          </a:p>
          <a:p>
            <a:pPr lvl="1"/>
            <a:r>
              <a:rPr lang="en-US" sz="2800" dirty="0" smtClean="0"/>
              <a:t>Five </a:t>
            </a:r>
            <a:r>
              <a:rPr lang="en-US" sz="2800" dirty="0"/>
              <a:t>core values</a:t>
            </a:r>
            <a:r>
              <a:rPr lang="en-US" sz="2800" dirty="0" smtClean="0"/>
              <a:t>: Learning</a:t>
            </a:r>
            <a:r>
              <a:rPr lang="en-US" sz="2800" dirty="0"/>
              <a:t>, Innovation, Service, Inclusiveness and Integrity.</a:t>
            </a:r>
          </a:p>
        </p:txBody>
      </p:sp>
    </p:spTree>
    <p:custDataLst>
      <p:tags r:id="rId1"/>
    </p:custDataLst>
    <p:extLst>
      <p:ext uri="{BB962C8B-B14F-4D97-AF65-F5344CB8AC3E}">
        <p14:creationId xmlns:p14="http://schemas.microsoft.com/office/powerpoint/2010/main" val="73135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Academy of Managed Care Pharmacy (AMCP)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Founded in 1989 representing over 8000 members</a:t>
            </a:r>
          </a:p>
          <a:p>
            <a:r>
              <a:rPr lang="en-US" dirty="0" smtClean="0"/>
              <a:t>Headquartered in Alexandria, Virginia</a:t>
            </a:r>
          </a:p>
          <a:p>
            <a:r>
              <a:rPr lang="en-US" dirty="0" smtClean="0"/>
              <a:t>Nation’s </a:t>
            </a:r>
            <a:r>
              <a:rPr lang="en-US" dirty="0"/>
              <a:t>leading professional association dedicated to increasing patient access to affordable medicines, improving health outcomes and ensuring the wise use of health care </a:t>
            </a:r>
            <a:r>
              <a:rPr lang="en-US" dirty="0" smtClean="0"/>
              <a:t>dollars </a:t>
            </a:r>
          </a:p>
          <a:p>
            <a:r>
              <a:rPr lang="en-US" dirty="0" smtClean="0"/>
              <a:t>Active membership available to all including pharmacists, physicians, nurses, physician assistants, students</a:t>
            </a:r>
          </a:p>
          <a:p>
            <a:r>
              <a:rPr lang="en-US" b="1" dirty="0"/>
              <a:t>AMCP Vision </a:t>
            </a:r>
            <a:r>
              <a:rPr lang="en-US" dirty="0"/>
              <a:t>to improve health care for all  </a:t>
            </a:r>
          </a:p>
          <a:p>
            <a:r>
              <a:rPr lang="en-US" b="1" dirty="0"/>
              <a:t>AMCP Mission </a:t>
            </a:r>
            <a:r>
              <a:rPr lang="en-US" dirty="0"/>
              <a:t>to empower its members to serve society by using sound medication management principles and strategies to improve health care for </a:t>
            </a:r>
            <a:r>
              <a:rPr lang="en-US" dirty="0" smtClean="0"/>
              <a:t>all</a:t>
            </a:r>
          </a:p>
          <a:p>
            <a:r>
              <a:rPr lang="en-US" dirty="0" smtClean="0"/>
              <a:t>Academy members manage </a:t>
            </a:r>
            <a:r>
              <a:rPr lang="en-US" dirty="0"/>
              <a:t>medication therapies for the 270 million Americans served by health plans, pharmacy benefit management firms, emerging care models and </a:t>
            </a:r>
            <a:r>
              <a:rPr lang="en-US" dirty="0" smtClean="0"/>
              <a:t>government</a:t>
            </a:r>
          </a:p>
          <a:p>
            <a:r>
              <a:rPr lang="en-US" dirty="0"/>
              <a:t>Member of the Joint Commission of Pharmacy Practitioners (JCPP)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9524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Association of Colleges of Pharmacy (AACP)</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national organization representing the interests </a:t>
            </a:r>
            <a:r>
              <a:rPr lang="en-US" dirty="0" smtClean="0"/>
              <a:t>of pharmacy education  founded in 1900</a:t>
            </a:r>
          </a:p>
          <a:p>
            <a:r>
              <a:rPr lang="en-US" dirty="0" smtClean="0"/>
              <a:t>Headquartered in Alexandria, Virginia</a:t>
            </a:r>
          </a:p>
          <a:p>
            <a:r>
              <a:rPr lang="en-US" dirty="0"/>
              <a:t>The association includes institutional members - the 142 schools of pharmacy accredited by the  Accreditation Council for Pharmacy Education </a:t>
            </a:r>
          </a:p>
          <a:p>
            <a:r>
              <a:rPr lang="en-US" dirty="0"/>
              <a:t>Represents more than 6,400 faculty, 62,500 students enrolled in professional programs and 5,100 individuals pursuing graduate study.</a:t>
            </a:r>
          </a:p>
          <a:p>
            <a:r>
              <a:rPr lang="en-US" b="1" dirty="0" smtClean="0"/>
              <a:t>AACP Vision </a:t>
            </a:r>
            <a:r>
              <a:rPr lang="en-US" dirty="0" smtClean="0"/>
              <a:t>envisions </a:t>
            </a:r>
            <a:r>
              <a:rPr lang="en-US" dirty="0"/>
              <a:t>a world of healthy people through the transformation of health professions </a:t>
            </a:r>
            <a:r>
              <a:rPr lang="en-US" dirty="0" smtClean="0"/>
              <a:t>education</a:t>
            </a:r>
          </a:p>
          <a:p>
            <a:r>
              <a:rPr lang="en-US" b="1" dirty="0"/>
              <a:t>AACP </a:t>
            </a:r>
            <a:r>
              <a:rPr lang="en-US" b="1" dirty="0" smtClean="0"/>
              <a:t>Mission </a:t>
            </a:r>
            <a:r>
              <a:rPr lang="en-US" dirty="0" smtClean="0"/>
              <a:t>is to </a:t>
            </a:r>
            <a:r>
              <a:rPr lang="en-US" dirty="0"/>
              <a:t>a</a:t>
            </a:r>
            <a:r>
              <a:rPr lang="en-US" dirty="0" smtClean="0"/>
              <a:t>dvance </a:t>
            </a:r>
            <a:r>
              <a:rPr lang="en-US" dirty="0"/>
              <a:t>pharmacy education, research, scholarship, practice and service, in partnership with members and stakeholders, to improve health for </a:t>
            </a:r>
            <a:r>
              <a:rPr lang="en-US" dirty="0" smtClean="0"/>
              <a:t>all</a:t>
            </a:r>
          </a:p>
          <a:p>
            <a:r>
              <a:rPr lang="en-US" dirty="0"/>
              <a:t>Member of the Joint Commission of Pharmacy Practitioners (JCPP)</a:t>
            </a:r>
          </a:p>
          <a:p>
            <a:endParaRPr lang="en-US" dirty="0"/>
          </a:p>
          <a:p>
            <a:endParaRPr lang="en-US" dirty="0"/>
          </a:p>
          <a:p>
            <a:endParaRPr lang="en-US" dirty="0"/>
          </a:p>
        </p:txBody>
      </p:sp>
    </p:spTree>
    <p:extLst>
      <p:ext uri="{BB962C8B-B14F-4D97-AF65-F5344CB8AC3E}">
        <p14:creationId xmlns:p14="http://schemas.microsoft.com/office/powerpoint/2010/main" val="311896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dirty="0"/>
              <a:t>Accreditation Council for Pharmacy Education (ACPE)</a:t>
            </a:r>
          </a:p>
        </p:txBody>
      </p:sp>
      <p:sp>
        <p:nvSpPr>
          <p:cNvPr id="69635" name="Rectangle 3"/>
          <p:cNvSpPr>
            <a:spLocks noGrp="1" noChangeArrowheads="1"/>
          </p:cNvSpPr>
          <p:nvPr>
            <p:ph type="body" idx="1"/>
          </p:nvPr>
        </p:nvSpPr>
        <p:spPr>
          <a:xfrm>
            <a:off x="844421" y="1752600"/>
            <a:ext cx="10515600" cy="5105400"/>
          </a:xfrm>
        </p:spPr>
        <p:txBody>
          <a:bodyPr/>
          <a:lstStyle/>
          <a:p>
            <a:r>
              <a:rPr lang="en-US" dirty="0" smtClean="0"/>
              <a:t>Founded in 1932, was originally called the American Council on Pharmaceutical Education</a:t>
            </a:r>
            <a:endParaRPr lang="en-US" dirty="0"/>
          </a:p>
          <a:p>
            <a:r>
              <a:rPr lang="en-US" b="1" u="sng" dirty="0" smtClean="0"/>
              <a:t>Not</a:t>
            </a:r>
            <a:r>
              <a:rPr lang="en-US" dirty="0" smtClean="0"/>
              <a:t> </a:t>
            </a:r>
            <a:r>
              <a:rPr lang="en-US" dirty="0"/>
              <a:t>a government </a:t>
            </a:r>
            <a:r>
              <a:rPr lang="en-US" dirty="0" smtClean="0"/>
              <a:t>agency</a:t>
            </a:r>
          </a:p>
          <a:p>
            <a:r>
              <a:rPr lang="en-US" dirty="0" smtClean="0"/>
              <a:t>Is the national accreditation agency for all U.S. pharmacy schools and all U.S. pharmacist continuing education programs.</a:t>
            </a:r>
          </a:p>
          <a:p>
            <a:r>
              <a:rPr lang="en-US" dirty="0"/>
              <a:t>ACPE initially established standards for the baccalaureate degree in pharmacy and then added the doctor of pharmacy standards as an alternative</a:t>
            </a:r>
            <a:r>
              <a:rPr lang="en-US" dirty="0" smtClean="0"/>
              <a:t>.</a:t>
            </a:r>
          </a:p>
          <a:p>
            <a:r>
              <a:rPr lang="en-US" dirty="0"/>
              <a:t>In 2000, ACPE announced the conversion to the doctor of pharmacy (PharmD) as the sole entry-level degree for the profession of pharmacy.   </a:t>
            </a:r>
          </a:p>
          <a:p>
            <a:endParaRPr lang="en-US" dirty="0"/>
          </a:p>
        </p:txBody>
      </p:sp>
    </p:spTree>
    <p:custDataLst>
      <p:tags r:id="rId1"/>
    </p:custDataLst>
    <p:extLst>
      <p:ext uri="{BB962C8B-B14F-4D97-AF65-F5344CB8AC3E}">
        <p14:creationId xmlns:p14="http://schemas.microsoft.com/office/powerpoint/2010/main" val="1465222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dirty="0"/>
              <a:t>Board of Pharmacy Specialties (BPS)</a:t>
            </a:r>
          </a:p>
        </p:txBody>
      </p:sp>
      <p:sp>
        <p:nvSpPr>
          <p:cNvPr id="96259" name="Rectangle 3"/>
          <p:cNvSpPr>
            <a:spLocks noGrp="1" noChangeArrowheads="1"/>
          </p:cNvSpPr>
          <p:nvPr>
            <p:ph type="body" idx="1"/>
          </p:nvPr>
        </p:nvSpPr>
        <p:spPr>
          <a:xfrm>
            <a:off x="844421" y="1676400"/>
            <a:ext cx="10515600" cy="5181600"/>
          </a:xfrm>
        </p:spPr>
        <p:txBody>
          <a:bodyPr>
            <a:normAutofit fontScale="92500" lnSpcReduction="20000"/>
          </a:bodyPr>
          <a:lstStyle/>
          <a:p>
            <a:r>
              <a:rPr lang="en-US" dirty="0" smtClean="0"/>
              <a:t>In </a:t>
            </a:r>
            <a:r>
              <a:rPr lang="en-US" dirty="0"/>
              <a:t>January of 1973, a Task Force on Specialties in Pharmacy was created by the American Pharmacists Association (</a:t>
            </a:r>
            <a:r>
              <a:rPr lang="en-US" dirty="0" smtClean="0"/>
              <a:t>APhA).</a:t>
            </a:r>
          </a:p>
          <a:p>
            <a:r>
              <a:rPr lang="en-US" dirty="0" smtClean="0"/>
              <a:t>BPS </a:t>
            </a:r>
            <a:r>
              <a:rPr lang="en-US" dirty="0"/>
              <a:t>was organized in 1976 as an independent certification agency of </a:t>
            </a:r>
            <a:r>
              <a:rPr lang="en-US" dirty="0" smtClean="0"/>
              <a:t>APhA.</a:t>
            </a:r>
          </a:p>
          <a:p>
            <a:r>
              <a:rPr lang="en-US" dirty="0"/>
              <a:t>Vision </a:t>
            </a:r>
            <a:r>
              <a:rPr lang="en-US" dirty="0" smtClean="0"/>
              <a:t>Statement: The </a:t>
            </a:r>
            <a:r>
              <a:rPr lang="en-US" dirty="0"/>
              <a:t>Board of Pharmacy Specialties, the premier post-licensure certification agency, will ensure that BPS Board Certified Pharmacists are recognized within healthcare delivery systems while serving the needs of the public and the pharmacy profession.</a:t>
            </a:r>
          </a:p>
          <a:p>
            <a:r>
              <a:rPr lang="en-US" dirty="0" smtClean="0"/>
              <a:t>Mission Statement: The </a:t>
            </a:r>
            <a:r>
              <a:rPr lang="en-US" dirty="0"/>
              <a:t>Mission of the Board of Pharmacy Specialties is to improve patient care by promoting the recognition and value of specialized training, knowledge, and skills in pharmacy and specialty board certification of pharmacists. </a:t>
            </a:r>
            <a:endParaRPr lang="en-US" dirty="0" smtClean="0"/>
          </a:p>
          <a:p>
            <a:r>
              <a:rPr lang="en-US" dirty="0" smtClean="0"/>
              <a:t>Currently Recognized Specialties (12): </a:t>
            </a:r>
            <a:r>
              <a:rPr lang="en-US" dirty="0"/>
              <a:t>Nuclear, Nutrition Support, </a:t>
            </a:r>
            <a:r>
              <a:rPr lang="en-US" dirty="0" smtClean="0"/>
              <a:t>Pharmacotherapy</a:t>
            </a:r>
            <a:r>
              <a:rPr lang="en-US" dirty="0"/>
              <a:t>, </a:t>
            </a:r>
            <a:r>
              <a:rPr lang="en-US" dirty="0" smtClean="0"/>
              <a:t>Psychiatry</a:t>
            </a:r>
            <a:r>
              <a:rPr lang="en-US" dirty="0"/>
              <a:t>, Oncology, Ambulatory </a:t>
            </a:r>
            <a:r>
              <a:rPr lang="en-US" dirty="0" smtClean="0"/>
              <a:t>Care, Critical Care, Pediatrics, Cardiology, Infectious Diseases</a:t>
            </a:r>
            <a:r>
              <a:rPr lang="en-US" dirty="0"/>
              <a:t>, Geriatrics, and Compounded Sterile </a:t>
            </a:r>
            <a:r>
              <a:rPr lang="en-US" dirty="0" smtClean="0"/>
              <a:t>Products.</a:t>
            </a:r>
            <a:endParaRPr lang="en-US" dirty="0"/>
          </a:p>
        </p:txBody>
      </p:sp>
    </p:spTree>
    <p:custDataLst>
      <p:tags r:id="rId1"/>
    </p:custDataLst>
    <p:extLst>
      <p:ext uri="{BB962C8B-B14F-4D97-AF65-F5344CB8AC3E}">
        <p14:creationId xmlns:p14="http://schemas.microsoft.com/office/powerpoint/2010/main" val="72329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a:t>National Association of Boards of Pharmacy (NABP)</a:t>
            </a:r>
          </a:p>
        </p:txBody>
      </p:sp>
      <p:sp>
        <p:nvSpPr>
          <p:cNvPr id="99331" name="Rectangle 3"/>
          <p:cNvSpPr>
            <a:spLocks noGrp="1" noChangeArrowheads="1"/>
          </p:cNvSpPr>
          <p:nvPr>
            <p:ph type="body" idx="1"/>
          </p:nvPr>
        </p:nvSpPr>
        <p:spPr>
          <a:xfrm>
            <a:off x="844421" y="1981200"/>
            <a:ext cx="10515600" cy="4572000"/>
          </a:xfrm>
        </p:spPr>
        <p:txBody>
          <a:bodyPr/>
          <a:lstStyle/>
          <a:p>
            <a:pPr lvl="0"/>
            <a:r>
              <a:rPr lang="en-US" dirty="0" smtClean="0"/>
              <a:t>First attempt (1890-1892): Association of Boards of Pharmacy &amp; Secretaries of State Pharmaceutical Associations</a:t>
            </a:r>
          </a:p>
          <a:p>
            <a:pPr lvl="0"/>
            <a:r>
              <a:rPr lang="en-US" dirty="0" smtClean="0"/>
              <a:t>Founded 1904</a:t>
            </a:r>
          </a:p>
          <a:p>
            <a:pPr lvl="0"/>
            <a:r>
              <a:rPr lang="en-US" b="1" u="sng" dirty="0" smtClean="0"/>
              <a:t>Not</a:t>
            </a:r>
            <a:r>
              <a:rPr lang="en-US" dirty="0" smtClean="0"/>
              <a:t> </a:t>
            </a:r>
            <a:r>
              <a:rPr lang="en-US" dirty="0"/>
              <a:t>a government </a:t>
            </a:r>
            <a:r>
              <a:rPr lang="en-US" dirty="0" smtClean="0"/>
              <a:t>agency</a:t>
            </a:r>
          </a:p>
          <a:p>
            <a:pPr lvl="0"/>
            <a:r>
              <a:rPr lang="en-US" dirty="0" smtClean="0"/>
              <a:t>Members are board members of the U.S. state and territory boards of pharmacy</a:t>
            </a:r>
          </a:p>
          <a:p>
            <a:pPr lvl="0"/>
            <a:r>
              <a:rPr lang="en-US" dirty="0" smtClean="0"/>
              <a:t>Represents all of the states’ boards of pharmacy</a:t>
            </a:r>
          </a:p>
          <a:p>
            <a:pPr lvl="0"/>
            <a:r>
              <a:rPr lang="en-US" dirty="0" smtClean="0"/>
              <a:t>Responsible for maintenance of Model Pharmacy Practice Act</a:t>
            </a:r>
          </a:p>
          <a:p>
            <a:pPr lvl="0"/>
            <a:r>
              <a:rPr lang="en-US" dirty="0" smtClean="0"/>
              <a:t>Maintains NAPLEX, MPJE, and PCOA examinations</a:t>
            </a:r>
            <a:endParaRPr lang="en-US" dirty="0"/>
          </a:p>
        </p:txBody>
      </p:sp>
    </p:spTree>
    <p:custDataLst>
      <p:tags r:id="rId1"/>
    </p:custDataLst>
    <p:extLst>
      <p:ext uri="{BB962C8B-B14F-4D97-AF65-F5344CB8AC3E}">
        <p14:creationId xmlns:p14="http://schemas.microsoft.com/office/powerpoint/2010/main" val="79606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en-US" dirty="0"/>
              <a:t>American Institute of the History of Pharmacy (AIHP</a:t>
            </a:r>
            <a:r>
              <a:rPr lang="en-US" dirty="0" smtClean="0"/>
              <a:t>)</a:t>
            </a:r>
            <a:endParaRPr lang="en-US" dirty="0"/>
          </a:p>
        </p:txBody>
      </p:sp>
      <p:sp>
        <p:nvSpPr>
          <p:cNvPr id="91139" name="Rectangle 3"/>
          <p:cNvSpPr>
            <a:spLocks noGrp="1" noChangeArrowheads="1"/>
          </p:cNvSpPr>
          <p:nvPr>
            <p:ph type="body" idx="1"/>
          </p:nvPr>
        </p:nvSpPr>
        <p:spPr>
          <a:xfrm>
            <a:off x="341745" y="1588655"/>
            <a:ext cx="11554691" cy="5269345"/>
          </a:xfrm>
        </p:spPr>
        <p:txBody>
          <a:bodyPr>
            <a:normAutofit lnSpcReduction="10000"/>
          </a:bodyPr>
          <a:lstStyle/>
          <a:p>
            <a:r>
              <a:rPr lang="en-US" dirty="0" smtClean="0"/>
              <a:t>Founded in </a:t>
            </a:r>
            <a:r>
              <a:rPr lang="en-US" dirty="0"/>
              <a:t>1941 </a:t>
            </a:r>
            <a:r>
              <a:rPr lang="en-US" dirty="0" smtClean="0"/>
              <a:t>by:</a:t>
            </a:r>
          </a:p>
          <a:p>
            <a:pPr lvl="1"/>
            <a:r>
              <a:rPr lang="en-US" dirty="0" smtClean="0"/>
              <a:t>Dr</a:t>
            </a:r>
            <a:r>
              <a:rPr lang="en-US" dirty="0"/>
              <a:t>. Arthur H. Uhl, Director of the UW School of </a:t>
            </a:r>
            <a:r>
              <a:rPr lang="en-US" dirty="0" smtClean="0"/>
              <a:t>Pharmacy</a:t>
            </a:r>
          </a:p>
          <a:p>
            <a:pPr lvl="1"/>
            <a:r>
              <a:rPr lang="en-US" dirty="0" smtClean="0"/>
              <a:t>Dr</a:t>
            </a:r>
            <a:r>
              <a:rPr lang="en-US" dirty="0"/>
              <a:t>. Edward Kremers, Director Emeritus of the UW School of </a:t>
            </a:r>
            <a:r>
              <a:rPr lang="en-US" dirty="0" smtClean="0"/>
              <a:t>Pharmacy</a:t>
            </a:r>
          </a:p>
          <a:p>
            <a:pPr lvl="1"/>
            <a:r>
              <a:rPr lang="en-US" dirty="0" smtClean="0"/>
              <a:t>Dr</a:t>
            </a:r>
            <a:r>
              <a:rPr lang="en-US" dirty="0"/>
              <a:t>. Louis W. Busse, Professor at the UW School of </a:t>
            </a:r>
            <a:r>
              <a:rPr lang="en-US" dirty="0" smtClean="0"/>
              <a:t>Pharmacy</a:t>
            </a:r>
          </a:p>
          <a:p>
            <a:pPr lvl="1"/>
            <a:r>
              <a:rPr lang="en-US" dirty="0" smtClean="0"/>
              <a:t>Dr</a:t>
            </a:r>
            <a:r>
              <a:rPr lang="en-US" dirty="0"/>
              <a:t>. Lloyd M. Parks, Professor at the UW School of </a:t>
            </a:r>
            <a:r>
              <a:rPr lang="en-US" dirty="0" smtClean="0"/>
              <a:t>Pharmacy</a:t>
            </a:r>
          </a:p>
          <a:p>
            <a:pPr lvl="1"/>
            <a:r>
              <a:rPr lang="en-US" dirty="0" smtClean="0"/>
              <a:t>Jennings </a:t>
            </a:r>
            <a:r>
              <a:rPr lang="en-US" dirty="0"/>
              <a:t>Murphy, Secretary of the Wisconsin Pharmaceutical </a:t>
            </a:r>
            <a:r>
              <a:rPr lang="en-US" dirty="0" smtClean="0"/>
              <a:t>Association</a:t>
            </a:r>
          </a:p>
          <a:p>
            <a:pPr lvl="1"/>
            <a:r>
              <a:rPr lang="en-US" dirty="0" smtClean="0"/>
              <a:t>Dr</a:t>
            </a:r>
            <a:r>
              <a:rPr lang="en-US" dirty="0"/>
              <a:t>. George Urdang, former Director of the German Society of the History of Pharmacy</a:t>
            </a:r>
          </a:p>
          <a:p>
            <a:r>
              <a:rPr lang="en-US" dirty="0"/>
              <a:t>Mission is to advance knowledge and understanding of the history of pharmacy and medicines.</a:t>
            </a:r>
          </a:p>
          <a:p>
            <a:r>
              <a:rPr lang="en-US" dirty="0" smtClean="0"/>
              <a:t>Headquartered at the University of Wisconsin-Madison</a:t>
            </a:r>
          </a:p>
          <a:p>
            <a:r>
              <a:rPr lang="en-US" dirty="0" smtClean="0"/>
              <a:t>Membership is open to any who share an interest in the history of pharmacy.</a:t>
            </a:r>
          </a:p>
          <a:p>
            <a:r>
              <a:rPr lang="en-US" dirty="0" smtClean="0"/>
              <a:t>Has extensive pharmacy archives – called the Kremers Files</a:t>
            </a:r>
          </a:p>
          <a:p>
            <a:r>
              <a:rPr lang="en-US" dirty="0" smtClean="0"/>
              <a:t>Journal: Pharmacy in History</a:t>
            </a:r>
            <a:endParaRPr lang="en-US" dirty="0"/>
          </a:p>
          <a:p>
            <a:endParaRPr lang="en-US" dirty="0"/>
          </a:p>
        </p:txBody>
      </p:sp>
    </p:spTree>
    <p:custDataLst>
      <p:tags r:id="rId1"/>
    </p:custDataLst>
    <p:extLst>
      <p:ext uri="{BB962C8B-B14F-4D97-AF65-F5344CB8AC3E}">
        <p14:creationId xmlns:p14="http://schemas.microsoft.com/office/powerpoint/2010/main" val="135667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dirty="0"/>
              <a:t>American Society for Pharmacy Law (ASPL)</a:t>
            </a:r>
          </a:p>
        </p:txBody>
      </p:sp>
      <p:sp>
        <p:nvSpPr>
          <p:cNvPr id="93187" name="Rectangle 3"/>
          <p:cNvSpPr>
            <a:spLocks noGrp="1" noChangeArrowheads="1"/>
          </p:cNvSpPr>
          <p:nvPr>
            <p:ph type="body" idx="1"/>
          </p:nvPr>
        </p:nvSpPr>
        <p:spPr>
          <a:xfrm>
            <a:off x="844421" y="1752600"/>
            <a:ext cx="10515600" cy="5105400"/>
          </a:xfrm>
        </p:spPr>
        <p:txBody>
          <a:bodyPr>
            <a:normAutofit lnSpcReduction="10000"/>
          </a:bodyPr>
          <a:lstStyle/>
          <a:p>
            <a:r>
              <a:rPr lang="en-US" dirty="0" smtClean="0"/>
              <a:t>Founded in 1974.</a:t>
            </a:r>
          </a:p>
          <a:p>
            <a:r>
              <a:rPr lang="en-US" dirty="0" smtClean="0"/>
              <a:t>ASPL </a:t>
            </a:r>
            <a:r>
              <a:rPr lang="en-US" dirty="0"/>
              <a:t>is the organization of attorneys, pharmacists, pharmacist-attorneys and students of pharmacy or law who are interested in the law as it applies to pharmacy, pharmacists, wholesalers, manufacturers, state and federal government and other interested parties</a:t>
            </a:r>
            <a:r>
              <a:rPr lang="en-US" dirty="0" smtClean="0"/>
              <a:t>.</a:t>
            </a:r>
          </a:p>
          <a:p>
            <a:r>
              <a:rPr lang="en-US" dirty="0"/>
              <a:t>ASPL is a nonprofit organization with the purposes </a:t>
            </a:r>
            <a:r>
              <a:rPr lang="en-US" dirty="0" smtClean="0"/>
              <a:t>of:</a:t>
            </a:r>
          </a:p>
          <a:p>
            <a:pPr lvl="1"/>
            <a:r>
              <a:rPr lang="en-US" dirty="0" smtClean="0"/>
              <a:t>Furthering </a:t>
            </a:r>
            <a:r>
              <a:rPr lang="en-US" dirty="0"/>
              <a:t>knowledge in the law related to pharmacists, pharmacies, the provision of pharmaceutical care, the manufacturing and distribution of drugs, and other food, drug, and medical device policy </a:t>
            </a:r>
            <a:r>
              <a:rPr lang="en-US" dirty="0" smtClean="0"/>
              <a:t>issues;</a:t>
            </a:r>
          </a:p>
          <a:p>
            <a:pPr lvl="1"/>
            <a:r>
              <a:rPr lang="en-US" dirty="0" smtClean="0"/>
              <a:t>Communicating </a:t>
            </a:r>
            <a:r>
              <a:rPr lang="en-US" dirty="0"/>
              <a:t>accurate legal educational information; </a:t>
            </a:r>
            <a:r>
              <a:rPr lang="en-US" dirty="0" smtClean="0"/>
              <a:t>and</a:t>
            </a:r>
          </a:p>
          <a:p>
            <a:pPr lvl="1"/>
            <a:r>
              <a:rPr lang="en-US" dirty="0" smtClean="0"/>
              <a:t>Providing </a:t>
            </a:r>
            <a:r>
              <a:rPr lang="en-US" dirty="0"/>
              <a:t>educational opportunities for pharmacists, attorneys, and others who are interested in pharmacy law</a:t>
            </a:r>
          </a:p>
          <a:p>
            <a:endParaRPr lang="en-US" dirty="0"/>
          </a:p>
        </p:txBody>
      </p:sp>
    </p:spTree>
    <p:custDataLst>
      <p:tags r:id="rId1"/>
    </p:custDataLst>
    <p:extLst>
      <p:ext uri="{BB962C8B-B14F-4D97-AF65-F5344CB8AC3E}">
        <p14:creationId xmlns:p14="http://schemas.microsoft.com/office/powerpoint/2010/main" val="3872235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a:t>Tasks of </a:t>
            </a:r>
            <a:r>
              <a:rPr lang="en-US" dirty="0" smtClean="0"/>
              <a:t>12</a:t>
            </a:r>
            <a:r>
              <a:rPr lang="en-US" baseline="30000" dirty="0" smtClean="0"/>
              <a:t>th</a:t>
            </a:r>
            <a:r>
              <a:rPr lang="en-US" dirty="0" smtClean="0"/>
              <a:t>-15th Century </a:t>
            </a:r>
            <a:r>
              <a:rPr lang="en-US" dirty="0"/>
              <a:t>Italian Pharmacy Guild</a:t>
            </a:r>
          </a:p>
        </p:txBody>
      </p:sp>
      <p:sp>
        <p:nvSpPr>
          <p:cNvPr id="48131" name="Rectangle 3"/>
          <p:cNvSpPr>
            <a:spLocks noGrp="1" noChangeArrowheads="1"/>
          </p:cNvSpPr>
          <p:nvPr>
            <p:ph type="body" idx="1"/>
          </p:nvPr>
        </p:nvSpPr>
        <p:spPr>
          <a:xfrm>
            <a:off x="844421" y="1967345"/>
            <a:ext cx="10515600" cy="4722704"/>
          </a:xfrm>
        </p:spPr>
        <p:txBody>
          <a:bodyPr>
            <a:normAutofit/>
          </a:bodyPr>
          <a:lstStyle/>
          <a:p>
            <a:pPr>
              <a:lnSpc>
                <a:spcPct val="90000"/>
              </a:lnSpc>
            </a:pPr>
            <a:r>
              <a:rPr lang="en-US" sz="3200" dirty="0"/>
              <a:t>1. Care of poor and/or sick members.</a:t>
            </a:r>
          </a:p>
          <a:p>
            <a:pPr>
              <a:lnSpc>
                <a:spcPct val="90000"/>
              </a:lnSpc>
            </a:pPr>
            <a:r>
              <a:rPr lang="en-US" sz="3200" dirty="0"/>
              <a:t>2. Introduction and job location of all who passed entrance exams.</a:t>
            </a:r>
          </a:p>
          <a:p>
            <a:pPr>
              <a:lnSpc>
                <a:spcPct val="90000"/>
              </a:lnSpc>
            </a:pPr>
            <a:r>
              <a:rPr lang="en-US" sz="3200" dirty="0"/>
              <a:t>3. Regulation of distance bet. pharmacies.</a:t>
            </a:r>
          </a:p>
          <a:p>
            <a:pPr>
              <a:lnSpc>
                <a:spcPct val="90000"/>
              </a:lnSpc>
            </a:pPr>
            <a:r>
              <a:rPr lang="en-US" sz="3200" dirty="0"/>
              <a:t>4. Regulation of remedy prices.</a:t>
            </a:r>
          </a:p>
          <a:p>
            <a:pPr>
              <a:lnSpc>
                <a:spcPct val="90000"/>
              </a:lnSpc>
            </a:pPr>
            <a:r>
              <a:rPr lang="en-US" sz="3200" dirty="0"/>
              <a:t>5. Collection of taxes.</a:t>
            </a:r>
          </a:p>
          <a:p>
            <a:pPr>
              <a:lnSpc>
                <a:spcPct val="90000"/>
              </a:lnSpc>
            </a:pPr>
            <a:r>
              <a:rPr lang="en-US" sz="3200" dirty="0"/>
              <a:t>6. Supervision of remedy producers and retailers.</a:t>
            </a:r>
          </a:p>
        </p:txBody>
      </p:sp>
    </p:spTree>
    <p:custDataLst>
      <p:tags r:id="rId1"/>
    </p:custDataLst>
    <p:extLst>
      <p:ext uri="{BB962C8B-B14F-4D97-AF65-F5344CB8AC3E}">
        <p14:creationId xmlns:p14="http://schemas.microsoft.com/office/powerpoint/2010/main" val="233380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dirty="0"/>
              <a:t>Evolution of </a:t>
            </a:r>
            <a:r>
              <a:rPr lang="en-US" dirty="0" smtClean="0"/>
              <a:t>British Pharmacy Associations</a:t>
            </a:r>
            <a:endParaRPr lang="en-US" dirty="0"/>
          </a:p>
        </p:txBody>
      </p:sp>
      <p:sp>
        <p:nvSpPr>
          <p:cNvPr id="54275" name="Rectangle 3"/>
          <p:cNvSpPr>
            <a:spLocks noGrp="1" noChangeArrowheads="1"/>
          </p:cNvSpPr>
          <p:nvPr>
            <p:ph type="body" idx="1"/>
          </p:nvPr>
        </p:nvSpPr>
        <p:spPr>
          <a:xfrm>
            <a:off x="121299" y="1530220"/>
            <a:ext cx="11961844" cy="5327780"/>
          </a:xfrm>
        </p:spPr>
        <p:txBody>
          <a:bodyPr>
            <a:normAutofit lnSpcReduction="10000"/>
          </a:bodyPr>
          <a:lstStyle/>
          <a:p>
            <a:r>
              <a:rPr lang="en-US" dirty="0" smtClean="0"/>
              <a:t>Under King </a:t>
            </a:r>
            <a:r>
              <a:rPr lang="en-US" dirty="0"/>
              <a:t>James I:</a:t>
            </a:r>
          </a:p>
          <a:p>
            <a:pPr lvl="1"/>
            <a:r>
              <a:rPr lang="en-US" dirty="0"/>
              <a:t>1607 - Apothecaries part of Grocers Company</a:t>
            </a:r>
          </a:p>
          <a:p>
            <a:pPr lvl="1"/>
            <a:r>
              <a:rPr lang="en-US" dirty="0"/>
              <a:t>12/6/1617 - established Society of Apothecaries</a:t>
            </a:r>
          </a:p>
          <a:p>
            <a:pPr lvl="1"/>
            <a:r>
              <a:rPr lang="en-US" dirty="0"/>
              <a:t>1632 </a:t>
            </a:r>
            <a:r>
              <a:rPr lang="en-US" dirty="0" smtClean="0"/>
              <a:t>– Society of Apothecaries </a:t>
            </a:r>
            <a:r>
              <a:rPr lang="en-US" dirty="0"/>
              <a:t>built Guild </a:t>
            </a:r>
            <a:r>
              <a:rPr lang="en-US" dirty="0" smtClean="0"/>
              <a:t>Hall</a:t>
            </a:r>
            <a:endParaRPr lang="en-US" dirty="0"/>
          </a:p>
          <a:p>
            <a:r>
              <a:rPr lang="en-US" dirty="0"/>
              <a:t>1815 - Apothecaries Act - grouped physicians, surgeons and apothecaries together, separate from druggists and chemists, who only buy, compound and dispense drugs.</a:t>
            </a:r>
          </a:p>
          <a:p>
            <a:r>
              <a:rPr lang="en-US" dirty="0"/>
              <a:t>1841 - Pharmaceutical Society of Great Britain formed for druggists and </a:t>
            </a:r>
            <a:r>
              <a:rPr lang="en-US" dirty="0" smtClean="0"/>
              <a:t>chemists. Objectives: </a:t>
            </a:r>
          </a:p>
          <a:p>
            <a:pPr lvl="1"/>
            <a:r>
              <a:rPr lang="en-US" dirty="0"/>
              <a:t>1. Advancement of pharmacy and chemistry</a:t>
            </a:r>
          </a:p>
          <a:p>
            <a:pPr lvl="1"/>
            <a:r>
              <a:rPr lang="en-US" dirty="0"/>
              <a:t>2. Promotion of uniform education for druggists and chemists</a:t>
            </a:r>
          </a:p>
          <a:p>
            <a:pPr lvl="1"/>
            <a:r>
              <a:rPr lang="en-US" dirty="0"/>
              <a:t>3. Protection of those who are druggists or chemists</a:t>
            </a:r>
          </a:p>
          <a:p>
            <a:pPr lvl="1"/>
            <a:r>
              <a:rPr lang="en-US" dirty="0"/>
              <a:t>4. Relief of needy member, and widows and </a:t>
            </a:r>
            <a:r>
              <a:rPr lang="en-US" dirty="0" smtClean="0"/>
              <a:t>dependents</a:t>
            </a:r>
            <a:endParaRPr lang="en-US" dirty="0"/>
          </a:p>
        </p:txBody>
      </p:sp>
    </p:spTree>
    <p:custDataLst>
      <p:tags r:id="rId1"/>
    </p:custDataLst>
    <p:extLst>
      <p:ext uri="{BB962C8B-B14F-4D97-AF65-F5344CB8AC3E}">
        <p14:creationId xmlns:p14="http://schemas.microsoft.com/office/powerpoint/2010/main" val="280554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 Pharmacy Associations – the Beginning – the Philadelphia College of Apothecaries</a:t>
            </a:r>
            <a:endParaRPr lang="en-US" dirty="0"/>
          </a:p>
        </p:txBody>
      </p:sp>
      <p:sp>
        <p:nvSpPr>
          <p:cNvPr id="3" name="Content Placeholder 2"/>
          <p:cNvSpPr>
            <a:spLocks noGrp="1"/>
          </p:cNvSpPr>
          <p:nvPr>
            <p:ph idx="1"/>
          </p:nvPr>
        </p:nvSpPr>
        <p:spPr>
          <a:xfrm>
            <a:off x="844421" y="1828800"/>
            <a:ext cx="10515600" cy="5029200"/>
          </a:xfrm>
        </p:spPr>
        <p:txBody>
          <a:bodyPr>
            <a:normAutofit/>
          </a:bodyPr>
          <a:lstStyle/>
          <a:p>
            <a:r>
              <a:rPr lang="en-US" dirty="0" smtClean="0"/>
              <a:t>Type of Association: Local</a:t>
            </a:r>
          </a:p>
          <a:p>
            <a:r>
              <a:rPr lang="en-US" dirty="0" smtClean="0"/>
              <a:t>Where: Philadelphia, PA</a:t>
            </a:r>
          </a:p>
          <a:p>
            <a:r>
              <a:rPr lang="en-US" dirty="0" smtClean="0"/>
              <a:t>Why:</a:t>
            </a:r>
          </a:p>
          <a:p>
            <a:pPr lvl="1"/>
            <a:r>
              <a:rPr lang="en-US" sz="2800" dirty="0" smtClean="0"/>
              <a:t>Location of oldest American school of medicine and most educated physicians</a:t>
            </a:r>
          </a:p>
          <a:p>
            <a:pPr lvl="1"/>
            <a:r>
              <a:rPr lang="en-US" sz="2800" dirty="0" smtClean="0"/>
              <a:t>J. Redman Coxe (March 1820), with University of Pennsylvania support, proposed a “Master of Pharmacy” degree/designation conferred by the medical school – received 16 druggists’ signatures</a:t>
            </a:r>
          </a:p>
          <a:p>
            <a:pPr lvl="1"/>
            <a:r>
              <a:rPr lang="en-US" sz="2800" dirty="0"/>
              <a:t>U of P did confer 16 honorary Master of Pharmacy degrees, but no one took a single pharmacy course at the U of P</a:t>
            </a:r>
          </a:p>
          <a:p>
            <a:pPr lvl="1"/>
            <a:endParaRPr lang="en-US" sz="2800" dirty="0"/>
          </a:p>
        </p:txBody>
      </p:sp>
    </p:spTree>
    <p:custDataLst>
      <p:tags r:id="rId1"/>
    </p:custDataLst>
    <p:extLst>
      <p:ext uri="{BB962C8B-B14F-4D97-AF65-F5344CB8AC3E}">
        <p14:creationId xmlns:p14="http://schemas.microsoft.com/office/powerpoint/2010/main" val="346655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 Pharmacy Associations – the Beginning – the Philadelphia College of Apothecaries</a:t>
            </a:r>
          </a:p>
        </p:txBody>
      </p:sp>
      <p:sp>
        <p:nvSpPr>
          <p:cNvPr id="3" name="Content Placeholder 2"/>
          <p:cNvSpPr>
            <a:spLocks noGrp="1"/>
          </p:cNvSpPr>
          <p:nvPr>
            <p:ph idx="1"/>
          </p:nvPr>
        </p:nvSpPr>
        <p:spPr>
          <a:xfrm>
            <a:off x="844421" y="1752600"/>
            <a:ext cx="10515600" cy="5105400"/>
          </a:xfrm>
        </p:spPr>
        <p:txBody>
          <a:bodyPr>
            <a:normAutofit/>
          </a:bodyPr>
          <a:lstStyle/>
          <a:p>
            <a:pPr lvl="0">
              <a:buClr>
                <a:srgbClr val="0066FF"/>
              </a:buClr>
            </a:pPr>
            <a:r>
              <a:rPr lang="en-US" dirty="0"/>
              <a:t>Reaction:</a:t>
            </a:r>
          </a:p>
          <a:p>
            <a:pPr lvl="1">
              <a:buClr>
                <a:srgbClr val="0066FF"/>
              </a:buClr>
            </a:pPr>
            <a:r>
              <a:rPr lang="en-US" dirty="0"/>
              <a:t>Meetings of prominent Philadelphia </a:t>
            </a:r>
            <a:r>
              <a:rPr lang="en-US" dirty="0" smtClean="0"/>
              <a:t>apothecaries </a:t>
            </a:r>
            <a:r>
              <a:rPr lang="en-US" dirty="0"/>
              <a:t>– first in February 1821</a:t>
            </a:r>
          </a:p>
          <a:p>
            <a:pPr lvl="1">
              <a:buClr>
                <a:srgbClr val="0066FF"/>
              </a:buClr>
            </a:pPr>
            <a:r>
              <a:rPr lang="en-US" dirty="0" smtClean="0"/>
              <a:t>On </a:t>
            </a:r>
            <a:r>
              <a:rPr lang="en-US" dirty="0"/>
              <a:t>March 13, 1821 formed the Philadelphia College of Apothecaries in Carpenter’s Hall</a:t>
            </a:r>
          </a:p>
          <a:p>
            <a:pPr lvl="1">
              <a:buClr>
                <a:srgbClr val="0066FF"/>
              </a:buClr>
            </a:pPr>
            <a:r>
              <a:rPr lang="en-US" dirty="0"/>
              <a:t>In 1822, changed name to Philadelphia College of Pharmacy</a:t>
            </a:r>
          </a:p>
          <a:p>
            <a:r>
              <a:rPr lang="en-US" dirty="0"/>
              <a:t>Origin of name: College of Apothecaries:</a:t>
            </a:r>
          </a:p>
          <a:p>
            <a:pPr lvl="1"/>
            <a:r>
              <a:rPr lang="en-US" dirty="0"/>
              <a:t>“College” from “Philadelphia College of Physicians” and English “Royal College of Physicians”</a:t>
            </a:r>
          </a:p>
          <a:p>
            <a:pPr lvl="1"/>
            <a:r>
              <a:rPr lang="en-US" dirty="0"/>
              <a:t>“Apothecary,” then “Pharmacy” from:</a:t>
            </a:r>
          </a:p>
          <a:p>
            <a:pPr lvl="2"/>
            <a:r>
              <a:rPr lang="en-US" dirty="0"/>
              <a:t>Apothecaries becoming physicians</a:t>
            </a:r>
          </a:p>
          <a:p>
            <a:pPr lvl="2"/>
            <a:r>
              <a:rPr lang="en-US" dirty="0"/>
              <a:t>French and German use of pharmacist and pharmacy</a:t>
            </a:r>
          </a:p>
          <a:p>
            <a:r>
              <a:rPr lang="en-US" dirty="0"/>
              <a:t>Was a combination of a school, an association, and a publisher</a:t>
            </a:r>
          </a:p>
        </p:txBody>
      </p:sp>
    </p:spTree>
    <p:custDataLst>
      <p:tags r:id="rId1"/>
    </p:custDataLst>
    <p:extLst>
      <p:ext uri="{BB962C8B-B14F-4D97-AF65-F5344CB8AC3E}">
        <p14:creationId xmlns:p14="http://schemas.microsoft.com/office/powerpoint/2010/main" val="457361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 Pharmacy Associations – </a:t>
            </a:r>
            <a:r>
              <a:rPr lang="en-US" dirty="0" smtClean="0"/>
              <a:t>State Organizations</a:t>
            </a:r>
            <a:endParaRPr lang="en-US" dirty="0"/>
          </a:p>
        </p:txBody>
      </p:sp>
      <p:sp>
        <p:nvSpPr>
          <p:cNvPr id="3" name="Content Placeholder 2"/>
          <p:cNvSpPr>
            <a:spLocks noGrp="1"/>
          </p:cNvSpPr>
          <p:nvPr>
            <p:ph idx="1"/>
          </p:nvPr>
        </p:nvSpPr>
        <p:spPr>
          <a:xfrm>
            <a:off x="844421" y="1905000"/>
            <a:ext cx="10515600" cy="4953000"/>
          </a:xfrm>
        </p:spPr>
        <p:txBody>
          <a:bodyPr>
            <a:normAutofit/>
          </a:bodyPr>
          <a:lstStyle/>
          <a:p>
            <a:r>
              <a:rPr lang="en-US" sz="3600" dirty="0" smtClean="0"/>
              <a:t>1867 – first – Maine Pharmaceutical Association – faltered and dormant till 1890</a:t>
            </a:r>
          </a:p>
          <a:p>
            <a:r>
              <a:rPr lang="en-US" sz="3600" dirty="0" smtClean="0"/>
              <a:t>Often formed in response to medicine’s call for pharmacy legislation &amp; regulation</a:t>
            </a:r>
          </a:p>
          <a:p>
            <a:r>
              <a:rPr lang="en-US" sz="3600" dirty="0" smtClean="0"/>
              <a:t>Often business-oriented; separate from schools forming; most practitioners from apprenticeship</a:t>
            </a:r>
          </a:p>
          <a:p>
            <a:r>
              <a:rPr lang="en-US" sz="3600" dirty="0" smtClean="0"/>
              <a:t>Mid-1900s: became more professional; integrated with national/local associations</a:t>
            </a:r>
            <a:endParaRPr lang="en-US" sz="3600" dirty="0"/>
          </a:p>
        </p:txBody>
      </p:sp>
    </p:spTree>
    <p:custDataLst>
      <p:tags r:id="rId1"/>
    </p:custDataLst>
    <p:extLst>
      <p:ext uri="{BB962C8B-B14F-4D97-AF65-F5344CB8AC3E}">
        <p14:creationId xmlns:p14="http://schemas.microsoft.com/office/powerpoint/2010/main" val="25973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733"/>
            <a:ext cx="10515600" cy="2632104"/>
          </a:xfrm>
        </p:spPr>
        <p:txBody>
          <a:bodyPr>
            <a:normAutofit fontScale="90000"/>
          </a:bodyPr>
          <a:lstStyle/>
          <a:p>
            <a:r>
              <a:rPr lang="en-US" dirty="0" smtClean="0"/>
              <a:t>“It is my firm conviction that American pharmacy will not come into its own until we have a majority of our pharmacists actively supporting their national professional organization.”</a:t>
            </a:r>
            <a:endParaRPr lang="en-US" dirty="0"/>
          </a:p>
        </p:txBody>
      </p:sp>
      <p:pic>
        <p:nvPicPr>
          <p:cNvPr id="1026" name="Picture 2" descr="Image result for donald e. francke photo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091" y="2538412"/>
            <a:ext cx="2952750" cy="4238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89563" y="3221764"/>
            <a:ext cx="4802736" cy="369332"/>
          </a:xfrm>
          <a:prstGeom prst="rect">
            <a:avLst/>
          </a:prstGeom>
          <a:noFill/>
        </p:spPr>
        <p:txBody>
          <a:bodyPr wrap="square" rtlCol="0">
            <a:spAutoFit/>
          </a:bodyPr>
          <a:lstStyle/>
          <a:p>
            <a:r>
              <a:rPr lang="en-US" dirty="0" smtClean="0"/>
              <a:t>Donald E. Francke 1910-1978</a:t>
            </a:r>
            <a:endParaRPr lang="en-US" dirty="0"/>
          </a:p>
        </p:txBody>
      </p:sp>
    </p:spTree>
    <p:extLst>
      <p:ext uri="{BB962C8B-B14F-4D97-AF65-F5344CB8AC3E}">
        <p14:creationId xmlns:p14="http://schemas.microsoft.com/office/powerpoint/2010/main" val="318709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 Pharmacy Associations – </a:t>
            </a:r>
            <a:r>
              <a:rPr lang="en-US" dirty="0" smtClean="0"/>
              <a:t>National Organizations</a:t>
            </a:r>
            <a:endParaRPr lang="en-US" dirty="0"/>
          </a:p>
        </p:txBody>
      </p:sp>
      <p:sp>
        <p:nvSpPr>
          <p:cNvPr id="3" name="Content Placeholder 2"/>
          <p:cNvSpPr>
            <a:spLocks noGrp="1"/>
          </p:cNvSpPr>
          <p:nvPr>
            <p:ph idx="1"/>
          </p:nvPr>
        </p:nvSpPr>
        <p:spPr>
          <a:xfrm>
            <a:off x="844421" y="1752600"/>
            <a:ext cx="10515600" cy="5105400"/>
          </a:xfrm>
        </p:spPr>
        <p:txBody>
          <a:bodyPr>
            <a:normAutofit/>
          </a:bodyPr>
          <a:lstStyle/>
          <a:p>
            <a:r>
              <a:rPr lang="en-US" sz="3200" dirty="0" smtClean="0"/>
              <a:t>1850s National Issue: adulterated drugs</a:t>
            </a:r>
          </a:p>
          <a:p>
            <a:r>
              <a:rPr lang="en-US" sz="3200" dirty="0" smtClean="0"/>
              <a:t>Response:</a:t>
            </a:r>
          </a:p>
          <a:p>
            <a:pPr lvl="1"/>
            <a:r>
              <a:rPr lang="en-US" sz="3200" dirty="0" smtClean="0"/>
              <a:t>1851: Meeting called by NYCP (PCP, MACP, MDCP and CCP) – PCP, NYCP and MACP attended – PCP (Procter) proposed meeting to form national association</a:t>
            </a:r>
          </a:p>
          <a:p>
            <a:pPr lvl="1"/>
            <a:r>
              <a:rPr lang="en-US" sz="3200" dirty="0" smtClean="0"/>
              <a:t>October 6-8, 1852: Formed American Pharmaceutical Association – Daniel B. Smith, president and William Procter, Jr., secretary.</a:t>
            </a:r>
          </a:p>
          <a:p>
            <a:pPr lvl="1"/>
            <a:r>
              <a:rPr lang="en-US" sz="3200" dirty="0" smtClean="0"/>
              <a:t>Created Constitution and Code of Ethics</a:t>
            </a:r>
            <a:endParaRPr lang="en-US" sz="3200" dirty="0"/>
          </a:p>
        </p:txBody>
      </p:sp>
    </p:spTree>
    <p:custDataLst>
      <p:tags r:id="rId1"/>
    </p:custDataLst>
    <p:extLst>
      <p:ext uri="{BB962C8B-B14F-4D97-AF65-F5344CB8AC3E}">
        <p14:creationId xmlns:p14="http://schemas.microsoft.com/office/powerpoint/2010/main" val="3329743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91b2eb03-a70d-446d-92d8-bb40f2a04177"/>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2704</Words>
  <Application>Microsoft Office PowerPoint</Application>
  <PresentationFormat>Widescreen</PresentationFormat>
  <Paragraphs>256</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Copperplate Gothic Bold</vt:lpstr>
      <vt:lpstr>Office Theme</vt:lpstr>
      <vt:lpstr>PowerPoint Presentation</vt:lpstr>
      <vt:lpstr>Development of Pharmacy Associations in Italy - The Guilds</vt:lpstr>
      <vt:lpstr>Tasks of 12th-15th Century Italian Pharmacy Guild</vt:lpstr>
      <vt:lpstr>Evolution of British Pharmacy Associations</vt:lpstr>
      <vt:lpstr>US Pharmacy Associations – the Beginning – the Philadelphia College of Apothecaries</vt:lpstr>
      <vt:lpstr>US Pharmacy Associations – the Beginning – the Philadelphia College of Apothecaries</vt:lpstr>
      <vt:lpstr>US Pharmacy Associations – State Organizations</vt:lpstr>
      <vt:lpstr>“It is my firm conviction that American pharmacy will not come into its own until we have a majority of our pharmacists actively supporting their national professional organization.”</vt:lpstr>
      <vt:lpstr>US Pharmacy Associations – National Organizations</vt:lpstr>
      <vt:lpstr>American Pharmacists Association (APhA)</vt:lpstr>
      <vt:lpstr>The APhA Headquarters Building – Washington, D.C.</vt:lpstr>
      <vt:lpstr>Healthcare Distribution Alliance (HDA)</vt:lpstr>
      <vt:lpstr>National Community Pharmacists Association (NCPA)</vt:lpstr>
      <vt:lpstr>National Association of Chain Drug Stores (NACDS)</vt:lpstr>
      <vt:lpstr>American College of Apothecaries (ACA)</vt:lpstr>
      <vt:lpstr>American Society of Health-System Pharmacists (ASHP)</vt:lpstr>
      <vt:lpstr>National Pharmaceutical Association (NPhA)</vt:lpstr>
      <vt:lpstr>Pharmaceutical Research and Manufacturers of America (PhRMA)</vt:lpstr>
      <vt:lpstr>American Society of Consultant Pharmacists (ASCP) </vt:lpstr>
      <vt:lpstr>American College of Clinical Pharmacy (ACCP)</vt:lpstr>
      <vt:lpstr>Professional Compounding Centers of America (PCCA)</vt:lpstr>
      <vt:lpstr>American Association of Pharmaceutical Scientists (AAPS)</vt:lpstr>
      <vt:lpstr>Academy of Managed Care Pharmacy (AMCP)</vt:lpstr>
      <vt:lpstr>American Association of Colleges of Pharmacy (AACP)</vt:lpstr>
      <vt:lpstr>Accreditation Council for Pharmacy Education (ACPE)</vt:lpstr>
      <vt:lpstr>Board of Pharmacy Specialties (BPS)</vt:lpstr>
      <vt:lpstr>National Association of Boards of Pharmacy (NABP)</vt:lpstr>
      <vt:lpstr>American Institute of the History of Pharmacy (AIHP)</vt:lpstr>
      <vt:lpstr>American Society for Pharmacy Law (ASPL)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Baker</dc:creator>
  <cp:lastModifiedBy>David Baker</cp:lastModifiedBy>
  <cp:revision>48</cp:revision>
  <dcterms:created xsi:type="dcterms:W3CDTF">2018-01-07T06:38:38Z</dcterms:created>
  <dcterms:modified xsi:type="dcterms:W3CDTF">2018-11-26T18:10:33Z</dcterms:modified>
</cp:coreProperties>
</file>